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aven Pro"/>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avenPr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MavenPr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623cad560d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623cad560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623cad56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623cad56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well does it do? Fresh out of a </a:t>
            </a:r>
            <a:r>
              <a:rPr lang="en"/>
              <a:t>training</a:t>
            </a:r>
            <a:r>
              <a:rPr lang="en"/>
              <a:t> session our model is within about 20 cents or .2 gallons depending on what category we are talking about.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RMSE values for all categories is below .20 and </a:t>
            </a:r>
            <a:r>
              <a:rPr lang="en"/>
              <a:t>often</a:t>
            </a:r>
            <a:r>
              <a:rPr lang="en"/>
              <a:t> is lower.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9e3b0b7ac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9e3b0b7ac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you’re </a:t>
            </a:r>
            <a:r>
              <a:rPr lang="en"/>
              <a:t>curious, here is a simulation run over an entire year. (This is a quick sim so we are not retraining). </a:t>
            </a:r>
            <a:endParaRPr/>
          </a:p>
          <a:p>
            <a:pPr indent="0" lvl="0" marL="0" rtl="0" algn="l">
              <a:spcBef>
                <a:spcPts val="0"/>
              </a:spcBef>
              <a:spcAft>
                <a:spcPts val="0"/>
              </a:spcAft>
              <a:buNone/>
            </a:pPr>
            <a:r>
              <a:rPr lang="en"/>
              <a:t>This runs in under 2 seconds.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a019e9e70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a019e9e70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you’re curious, here is a simulation run over an entire year. (This is a quick sim so we are not retraining). </a:t>
            </a:r>
            <a:endParaRPr/>
          </a:p>
          <a:p>
            <a:pPr indent="0" lvl="0" marL="0" rtl="0" algn="l">
              <a:spcBef>
                <a:spcPts val="0"/>
              </a:spcBef>
              <a:spcAft>
                <a:spcPts val="0"/>
              </a:spcAft>
              <a:buNone/>
            </a:pPr>
            <a:r>
              <a:rPr lang="en"/>
              <a:t>Different stores randomly selected.</a:t>
            </a:r>
            <a:endParaRPr/>
          </a:p>
          <a:p>
            <a:pPr indent="0" lvl="0" marL="0" rtl="0" algn="l">
              <a:spcBef>
                <a:spcPts val="0"/>
              </a:spcBef>
              <a:spcAft>
                <a:spcPts val="0"/>
              </a:spcAft>
              <a:buNone/>
            </a:pPr>
            <a:r>
              <a:rPr lang="en"/>
              <a:t>This runs in under 2 seconds.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a02347806c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a02347806c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model has the ability to do both a full sim (with a retrain every day) or a quick sim when you need quick numbers depending on your needs.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a019e9e7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a019e9e7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of how fast the quick sim runs a UI would be nice.</a:t>
            </a:r>
            <a:endParaRPr/>
          </a:p>
          <a:p>
            <a:pPr indent="0" lvl="0" marL="0" rtl="0" algn="l">
              <a:spcBef>
                <a:spcPts val="0"/>
              </a:spcBef>
              <a:spcAft>
                <a:spcPts val="0"/>
              </a:spcAft>
              <a:buNone/>
            </a:pPr>
            <a:r>
              <a:rPr lang="en"/>
              <a:t>There would be a search bar for the new store, Predictions for the next week.</a:t>
            </a:r>
            <a:endParaRPr/>
          </a:p>
          <a:p>
            <a:pPr indent="0" lvl="0" marL="0" rtl="0" algn="l">
              <a:spcBef>
                <a:spcPts val="0"/>
              </a:spcBef>
              <a:spcAft>
                <a:spcPts val="0"/>
              </a:spcAft>
              <a:buNone/>
            </a:pPr>
            <a:r>
              <a:rPr lang="en"/>
              <a:t>Other </a:t>
            </a:r>
            <a:r>
              <a:rPr lang="en"/>
              <a:t>important</a:t>
            </a:r>
            <a:r>
              <a:rPr lang="en"/>
              <a:t> key metrics like year end sales.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more time: talk about the structure of how it runs.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623cad560d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623cad560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Competitive</a:t>
            </a:r>
            <a:r>
              <a:rPr lang="en">
                <a:solidFill>
                  <a:schemeClr val="dk1"/>
                </a:solidFill>
              </a:rPr>
              <a:t> landscape; expansion discussion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are costs associated with opening a new store. One of the main costs is the analysis, shipping, and stocking of items. This hits all 4 product types provided by Maverik.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While it is impossible to predict future sales of products with 100% certainty, there is an expectation that this be predicted within 5%. Overpredicting leads to product that is difficult to sell, often leading to discounting and loss of margin. Underpredicting leads to the product being in demand but lacking supply.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a02347806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a02347806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Without knowing the bottom line, it is difficult to predict exactly how much dollar impact there will be.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However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current lending rate is for established businesses is roughly SOFR + 3-5 %. Right now, it is more expensive to borrow money than at any time in the 21st century.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Being able to accurately and quickly predict a store’s performance will determine how much money needs to be allocated to the opening of that store before sales increase to the expected level by management.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General consensus has the long term SOFR stabilizing around 4%. This means that every 1 million dollars that is being underallocated is costing maverik $5000 - $6000 a month. The rate will be slightly lower for over allocation but will still be costing Maverik a similar amount.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conclude, being able to get the model within 5% of revenue predictions by product type as quickly as possible prevents Maverik from over or under sending product to stores thereby saving the cost of doing so and prevents the loss from lack of supply and the loss from discounting oversupplied items.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COSTS of lending/borrowing money DOWN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RISK  of over/under lending/borrowing money DOWN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a02347806c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a02347806c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Without knowing the bottom line, it is difficult to predict exactly how much dollar impact there will be.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However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current lending rate is for established businesses is roughly SOFR + 3-5 %. Right now, it is more expensive to borrow money than at any time in the 21st century.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Being able to accurately and quickly predict a store’s performance will determine how much money needs to be allocated to the opening of that store before sales increase to the expected level by management.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General consensus has the long term SOFR stabilizing around 4%. This means that every 1 million dollars that is being underallocated is costing maverik $5000 - $6000 a month. The rate will be slightly lower for over allocation but will still be costing Maverik a similar amount.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conclude, being able to get the model within 5% of revenue predictions by product type as quickly as possible prevents Maverik from over or under sending product to stores thereby saving the cost of doing so and prevents the loss from lack of supply and the loss from discounting oversupplied items.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COSTS of lending/borrowing money DOWN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RISK  of over/under lending/borrowing money DOWN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a02347806c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a02347806c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Without knowing the bottom line, it is difficult to predict exactly how much dollar impact there will be.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However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current lending rate is for established businesses is roughly SOFR + 3-5 %. Right now, it is more expensive to borrow money than at any time in the 21st century.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Being able to accurately and quickly predict a store’s performance will determine how much money needs to be allocated to the opening of that store before sales increase to the expected level by management.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General consensus has the long term SOFR stabilizing around 4%. This means that every 1 million dollars that is being underallocated is costing maverik $5000 - $6000 a month. The rate will be slightly lower for over allocation but will still be costing Maverik a similar amount.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conclude, being able to get the model within 5% of revenue predictions by product type as quickly as possible prevents Maverik from over or under sending product to stores thereby saving the cost of doing so and prevents the loss from lack of supply and the loss from discounting oversupplied items.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COSTS of lending/borrowing money DOWN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RISK  of over/under lending/borrowing money DOWN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9e3b0b7a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9e3b0b7a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623cad560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623cad560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623cad560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623cad560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623cad560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623cad560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Jenisha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a02347806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a02347806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Jenisha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a02347806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a02347806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Jenisha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a02347806c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a02347806c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Summer is Maverik's peak sales season.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June and July: highest sales for food and inside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products.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rgbClr val="0F0F0F"/>
                </a:solidFill>
              </a:rPr>
              <a:t>Gas sales jump in April.</a:t>
            </a:r>
            <a:endParaRPr sz="1200">
              <a:solidFill>
                <a:srgbClr val="0F0F0F"/>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Useful for stocking and staffing plans.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500">
                <a:solidFill>
                  <a:srgbClr val="0F0F0F"/>
                </a:solidFill>
              </a:rPr>
              <a:t>Suggestion :</a:t>
            </a:r>
            <a:endParaRPr sz="1500">
              <a:solidFill>
                <a:srgbClr val="0F0F0F"/>
              </a:solidFill>
            </a:endParaRPr>
          </a:p>
          <a:p>
            <a:pPr indent="0" lvl="0" marL="0" rtl="0" algn="l">
              <a:lnSpc>
                <a:spcPct val="115000"/>
              </a:lnSpc>
              <a:spcBef>
                <a:spcPts val="0"/>
              </a:spcBef>
              <a:spcAft>
                <a:spcPts val="0"/>
              </a:spcAft>
              <a:buClr>
                <a:schemeClr val="dk1"/>
              </a:buClr>
              <a:buSzPts val="1100"/>
              <a:buFont typeface="Arial"/>
              <a:buNone/>
            </a:pPr>
            <a:r>
              <a:rPr lang="en" sz="1200">
                <a:solidFill>
                  <a:srgbClr val="0F0F0F"/>
                </a:solidFill>
              </a:rPr>
              <a:t>Stock Up</a:t>
            </a:r>
            <a:r>
              <a:rPr lang="en" sz="1200">
                <a:solidFill>
                  <a:schemeClr val="dk1"/>
                </a:solidFill>
              </a:rPr>
              <a:t> : Prepare more inventory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rgbClr val="0F0F0F"/>
                </a:solidFill>
              </a:rPr>
              <a:t>Staffing : </a:t>
            </a:r>
            <a:r>
              <a:rPr lang="en" sz="1200">
                <a:solidFill>
                  <a:schemeClr val="dk1"/>
                </a:solidFill>
              </a:rPr>
              <a:t>Schedule extra staff during peak months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rgbClr val="0F0F0F"/>
                </a:solidFill>
              </a:rPr>
              <a:t>Promotion : Consider</a:t>
            </a:r>
            <a:r>
              <a:rPr lang="en" sz="1200">
                <a:solidFill>
                  <a:schemeClr val="dk1"/>
                </a:solidFill>
              </a:rPr>
              <a:t> special offers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a019e9e70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a019e9e70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true strength of our model is in the feature engineering. Because our model relies heavily on lagged performance there is little need to create features that you do not have already available for your use. </a:t>
            </a:r>
            <a:endParaRPr/>
          </a:p>
          <a:p>
            <a:pPr indent="0" lvl="0" marL="0" rtl="0" algn="l">
              <a:spcBef>
                <a:spcPts val="0"/>
              </a:spcBef>
              <a:spcAft>
                <a:spcPts val="0"/>
              </a:spcAft>
              <a:buNone/>
            </a:pPr>
            <a:r>
              <a:rPr lang="en"/>
              <a:t>We have a script that adjusts the dataset that was given in a way that it is able to run and preprocess for us.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jp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8.png"/><Relationship Id="rId6" Type="http://schemas.openxmlformats.org/officeDocument/2006/relationships/image" Target="../media/image15.jpg"/><Relationship Id="rId7"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0" y="3823875"/>
            <a:ext cx="9144000" cy="1402200"/>
          </a:xfrm>
          <a:prstGeom prst="rect">
            <a:avLst/>
          </a:prstGeom>
          <a:solidFill>
            <a:srgbClr val="1F1F1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5" name="Google Shape;55;p13"/>
          <p:cNvPicPr preferRelativeResize="0"/>
          <p:nvPr/>
        </p:nvPicPr>
        <p:blipFill rotWithShape="1">
          <a:blip r:embed="rId3">
            <a:alphaModFix/>
          </a:blip>
          <a:srcRect b="0" l="0" r="0" t="35901"/>
          <a:stretch/>
        </p:blipFill>
        <p:spPr>
          <a:xfrm>
            <a:off x="0" y="0"/>
            <a:ext cx="9144003" cy="3906449"/>
          </a:xfrm>
          <a:prstGeom prst="rect">
            <a:avLst/>
          </a:prstGeom>
          <a:noFill/>
          <a:ln>
            <a:noFill/>
          </a:ln>
        </p:spPr>
      </p:pic>
      <p:sp>
        <p:nvSpPr>
          <p:cNvPr id="56" name="Google Shape;56;p13"/>
          <p:cNvSpPr txBox="1"/>
          <p:nvPr/>
        </p:nvSpPr>
        <p:spPr>
          <a:xfrm>
            <a:off x="0" y="4480950"/>
            <a:ext cx="5662500" cy="6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chemeClr val="lt1"/>
                </a:solidFill>
                <a:latin typeface="Maven Pro"/>
                <a:ea typeface="Maven Pro"/>
                <a:cs typeface="Maven Pro"/>
                <a:sym typeface="Maven Pro"/>
              </a:rPr>
              <a:t>Forecasting New Store Sales</a:t>
            </a:r>
            <a:endParaRPr b="1" sz="3100">
              <a:solidFill>
                <a:schemeClr val="lt1"/>
              </a:solidFill>
              <a:latin typeface="Maven Pro"/>
              <a:ea typeface="Maven Pro"/>
              <a:cs typeface="Maven Pro"/>
              <a:sym typeface="Maven Pro"/>
            </a:endParaRPr>
          </a:p>
        </p:txBody>
      </p:sp>
      <p:pic>
        <p:nvPicPr>
          <p:cNvPr id="57" name="Google Shape;57;p13"/>
          <p:cNvPicPr preferRelativeResize="0"/>
          <p:nvPr/>
        </p:nvPicPr>
        <p:blipFill>
          <a:blip r:embed="rId4">
            <a:alphaModFix/>
          </a:blip>
          <a:stretch>
            <a:fillRect/>
          </a:stretch>
        </p:blipFill>
        <p:spPr>
          <a:xfrm>
            <a:off x="6957700" y="3974575"/>
            <a:ext cx="2068101" cy="1155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61" name="Shape 161"/>
        <p:cNvGrpSpPr/>
        <p:nvPr/>
      </p:nvGrpSpPr>
      <p:grpSpPr>
        <a:xfrm>
          <a:off x="0" y="0"/>
          <a:ext cx="0" cy="0"/>
          <a:chOff x="0" y="0"/>
          <a:chExt cx="0" cy="0"/>
        </a:xfrm>
      </p:grpSpPr>
      <p:pic>
        <p:nvPicPr>
          <p:cNvPr id="162" name="Google Shape;162;p22"/>
          <p:cNvPicPr preferRelativeResize="0"/>
          <p:nvPr/>
        </p:nvPicPr>
        <p:blipFill>
          <a:blip r:embed="rId3">
            <a:alphaModFix/>
          </a:blip>
          <a:stretch>
            <a:fillRect/>
          </a:stretch>
        </p:blipFill>
        <p:spPr>
          <a:xfrm>
            <a:off x="8177129" y="4386776"/>
            <a:ext cx="844252" cy="652548"/>
          </a:xfrm>
          <a:prstGeom prst="rect">
            <a:avLst/>
          </a:prstGeom>
          <a:noFill/>
          <a:ln>
            <a:noFill/>
          </a:ln>
        </p:spPr>
      </p:pic>
      <p:sp>
        <p:nvSpPr>
          <p:cNvPr id="163" name="Google Shape;163;p22"/>
          <p:cNvSpPr/>
          <p:nvPr/>
        </p:nvSpPr>
        <p:spPr>
          <a:xfrm>
            <a:off x="-153525" y="318050"/>
            <a:ext cx="4332000" cy="680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4" name="Google Shape;164;p22"/>
          <p:cNvPicPr preferRelativeResize="0"/>
          <p:nvPr/>
        </p:nvPicPr>
        <p:blipFill rotWithShape="1">
          <a:blip r:embed="rId4">
            <a:alphaModFix/>
          </a:blip>
          <a:srcRect b="113490" l="27529" r="-27530" t="-113490"/>
          <a:stretch/>
        </p:blipFill>
        <p:spPr>
          <a:xfrm>
            <a:off x="3165252" y="2247421"/>
            <a:ext cx="3815223" cy="1411954"/>
          </a:xfrm>
          <a:prstGeom prst="rect">
            <a:avLst/>
          </a:prstGeom>
          <a:noFill/>
          <a:ln>
            <a:noFill/>
          </a:ln>
        </p:spPr>
      </p:pic>
      <p:pic>
        <p:nvPicPr>
          <p:cNvPr id="165" name="Google Shape;165;p22"/>
          <p:cNvPicPr preferRelativeResize="0"/>
          <p:nvPr/>
        </p:nvPicPr>
        <p:blipFill>
          <a:blip r:embed="rId5">
            <a:alphaModFix/>
          </a:blip>
          <a:stretch>
            <a:fillRect/>
          </a:stretch>
        </p:blipFill>
        <p:spPr>
          <a:xfrm>
            <a:off x="1752275" y="1946300"/>
            <a:ext cx="1259463" cy="1278064"/>
          </a:xfrm>
          <a:prstGeom prst="rect">
            <a:avLst/>
          </a:prstGeom>
          <a:noFill/>
          <a:ln>
            <a:noFill/>
          </a:ln>
        </p:spPr>
      </p:pic>
      <p:pic>
        <p:nvPicPr>
          <p:cNvPr id="166" name="Google Shape;166;p22"/>
          <p:cNvPicPr preferRelativeResize="0"/>
          <p:nvPr/>
        </p:nvPicPr>
        <p:blipFill>
          <a:blip r:embed="rId5">
            <a:alphaModFix/>
          </a:blip>
          <a:stretch>
            <a:fillRect/>
          </a:stretch>
        </p:blipFill>
        <p:spPr>
          <a:xfrm>
            <a:off x="2272937" y="2381322"/>
            <a:ext cx="1259463" cy="1278064"/>
          </a:xfrm>
          <a:prstGeom prst="rect">
            <a:avLst/>
          </a:prstGeom>
          <a:noFill/>
          <a:ln>
            <a:noFill/>
          </a:ln>
        </p:spPr>
      </p:pic>
      <p:sp>
        <p:nvSpPr>
          <p:cNvPr id="167" name="Google Shape;167;p22"/>
          <p:cNvSpPr txBox="1"/>
          <p:nvPr/>
        </p:nvSpPr>
        <p:spPr>
          <a:xfrm>
            <a:off x="228600" y="350300"/>
            <a:ext cx="4038600" cy="5694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2500">
                <a:solidFill>
                  <a:schemeClr val="lt1"/>
                </a:solidFill>
                <a:latin typeface="Maven Pro"/>
                <a:ea typeface="Maven Pro"/>
                <a:cs typeface="Maven Pro"/>
                <a:sym typeface="Maven Pro"/>
              </a:rPr>
              <a:t>Model Performance</a:t>
            </a:r>
            <a:endParaRPr sz="2500">
              <a:solidFill>
                <a:schemeClr val="dk2"/>
              </a:solidFill>
              <a:latin typeface="Maven Pro"/>
              <a:ea typeface="Maven Pro"/>
              <a:cs typeface="Maven Pro"/>
              <a:sym typeface="Maven Pro"/>
            </a:endParaRPr>
          </a:p>
        </p:txBody>
      </p:sp>
      <p:pic>
        <p:nvPicPr>
          <p:cNvPr id="168" name="Google Shape;168;p22"/>
          <p:cNvPicPr preferRelativeResize="0"/>
          <p:nvPr/>
        </p:nvPicPr>
        <p:blipFill>
          <a:blip r:embed="rId6">
            <a:alphaModFix/>
          </a:blip>
          <a:stretch>
            <a:fillRect/>
          </a:stretch>
        </p:blipFill>
        <p:spPr>
          <a:xfrm>
            <a:off x="5966400" y="1486220"/>
            <a:ext cx="1259475" cy="247930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72" name="Shape 172"/>
        <p:cNvGrpSpPr/>
        <p:nvPr/>
      </p:nvGrpSpPr>
      <p:grpSpPr>
        <a:xfrm>
          <a:off x="0" y="0"/>
          <a:ext cx="0" cy="0"/>
          <a:chOff x="0" y="0"/>
          <a:chExt cx="0" cy="0"/>
        </a:xfrm>
      </p:grpSpPr>
      <p:pic>
        <p:nvPicPr>
          <p:cNvPr id="173" name="Google Shape;173;p23"/>
          <p:cNvPicPr preferRelativeResize="0"/>
          <p:nvPr/>
        </p:nvPicPr>
        <p:blipFill>
          <a:blip r:embed="rId3">
            <a:alphaModFix/>
          </a:blip>
          <a:stretch>
            <a:fillRect/>
          </a:stretch>
        </p:blipFill>
        <p:spPr>
          <a:xfrm>
            <a:off x="8177129" y="4386776"/>
            <a:ext cx="844252" cy="652548"/>
          </a:xfrm>
          <a:prstGeom prst="rect">
            <a:avLst/>
          </a:prstGeom>
          <a:noFill/>
          <a:ln>
            <a:noFill/>
          </a:ln>
        </p:spPr>
      </p:pic>
      <p:sp>
        <p:nvSpPr>
          <p:cNvPr id="174" name="Google Shape;174;p23"/>
          <p:cNvSpPr/>
          <p:nvPr/>
        </p:nvSpPr>
        <p:spPr>
          <a:xfrm>
            <a:off x="-153525" y="318050"/>
            <a:ext cx="4332000" cy="680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 name="Google Shape;175;p23"/>
          <p:cNvSpPr txBox="1"/>
          <p:nvPr/>
        </p:nvSpPr>
        <p:spPr>
          <a:xfrm>
            <a:off x="549250" y="1160825"/>
            <a:ext cx="5211000" cy="4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Maven Pro"/>
                <a:ea typeface="Maven Pro"/>
                <a:cs typeface="Maven Pro"/>
                <a:sym typeface="Maven Pro"/>
              </a:rPr>
              <a:t>Absolute Percentage Error - Unleaded</a:t>
            </a:r>
            <a:endParaRPr sz="1700">
              <a:solidFill>
                <a:schemeClr val="lt1"/>
              </a:solidFill>
              <a:latin typeface="Maven Pro"/>
              <a:ea typeface="Maven Pro"/>
              <a:cs typeface="Maven Pro"/>
              <a:sym typeface="Maven Pro"/>
            </a:endParaRPr>
          </a:p>
        </p:txBody>
      </p:sp>
      <p:sp>
        <p:nvSpPr>
          <p:cNvPr id="176" name="Google Shape;176;p23"/>
          <p:cNvSpPr txBox="1"/>
          <p:nvPr/>
        </p:nvSpPr>
        <p:spPr>
          <a:xfrm>
            <a:off x="5032350" y="1160825"/>
            <a:ext cx="5211000" cy="4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Maven Pro"/>
                <a:ea typeface="Maven Pro"/>
                <a:cs typeface="Maven Pro"/>
                <a:sym typeface="Maven Pro"/>
              </a:rPr>
              <a:t>Absolute Percentage Error - Diesel</a:t>
            </a:r>
            <a:endParaRPr sz="1700">
              <a:solidFill>
                <a:schemeClr val="lt1"/>
              </a:solidFill>
              <a:latin typeface="Maven Pro"/>
              <a:ea typeface="Maven Pro"/>
              <a:cs typeface="Maven Pro"/>
              <a:sym typeface="Maven Pro"/>
            </a:endParaRPr>
          </a:p>
        </p:txBody>
      </p:sp>
      <p:sp>
        <p:nvSpPr>
          <p:cNvPr id="177" name="Google Shape;177;p23"/>
          <p:cNvSpPr txBox="1"/>
          <p:nvPr/>
        </p:nvSpPr>
        <p:spPr>
          <a:xfrm>
            <a:off x="4404475" y="3815225"/>
            <a:ext cx="5211000" cy="44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Maven Pro"/>
                <a:ea typeface="Maven Pro"/>
                <a:cs typeface="Maven Pro"/>
                <a:sym typeface="Maven Pro"/>
              </a:rPr>
              <a:t>Day of the Year</a:t>
            </a:r>
            <a:endParaRPr sz="1700">
              <a:solidFill>
                <a:schemeClr val="lt1"/>
              </a:solidFill>
              <a:latin typeface="Maven Pro"/>
              <a:ea typeface="Maven Pro"/>
              <a:cs typeface="Maven Pro"/>
              <a:sym typeface="Maven Pro"/>
            </a:endParaRPr>
          </a:p>
        </p:txBody>
      </p:sp>
      <p:pic>
        <p:nvPicPr>
          <p:cNvPr id="178" name="Google Shape;178;p23"/>
          <p:cNvPicPr preferRelativeResize="0"/>
          <p:nvPr/>
        </p:nvPicPr>
        <p:blipFill>
          <a:blip r:embed="rId4">
            <a:alphaModFix/>
          </a:blip>
          <a:stretch>
            <a:fillRect/>
          </a:stretch>
        </p:blipFill>
        <p:spPr>
          <a:xfrm>
            <a:off x="549261" y="1579350"/>
            <a:ext cx="3876388" cy="2100425"/>
          </a:xfrm>
          <a:prstGeom prst="rect">
            <a:avLst/>
          </a:prstGeom>
          <a:noFill/>
          <a:ln>
            <a:noFill/>
          </a:ln>
        </p:spPr>
      </p:pic>
      <p:pic>
        <p:nvPicPr>
          <p:cNvPr id="179" name="Google Shape;179;p23"/>
          <p:cNvPicPr preferRelativeResize="0"/>
          <p:nvPr/>
        </p:nvPicPr>
        <p:blipFill>
          <a:blip r:embed="rId5">
            <a:alphaModFix/>
          </a:blip>
          <a:stretch>
            <a:fillRect/>
          </a:stretch>
        </p:blipFill>
        <p:spPr>
          <a:xfrm>
            <a:off x="5032338" y="1603313"/>
            <a:ext cx="3662999" cy="2100449"/>
          </a:xfrm>
          <a:prstGeom prst="rect">
            <a:avLst/>
          </a:prstGeom>
          <a:noFill/>
          <a:ln>
            <a:noFill/>
          </a:ln>
        </p:spPr>
      </p:pic>
      <p:sp>
        <p:nvSpPr>
          <p:cNvPr id="180" name="Google Shape;180;p23"/>
          <p:cNvSpPr txBox="1"/>
          <p:nvPr/>
        </p:nvSpPr>
        <p:spPr>
          <a:xfrm>
            <a:off x="228600" y="350300"/>
            <a:ext cx="4038600" cy="5694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2500">
                <a:solidFill>
                  <a:schemeClr val="lt1"/>
                </a:solidFill>
                <a:latin typeface="Maven Pro"/>
                <a:ea typeface="Maven Pro"/>
                <a:cs typeface="Maven Pro"/>
                <a:sym typeface="Maven Pro"/>
              </a:rPr>
              <a:t>Model Performance</a:t>
            </a:r>
            <a:endParaRPr sz="2500">
              <a:solidFill>
                <a:schemeClr val="dk2"/>
              </a:solidFill>
              <a:latin typeface="Maven Pro"/>
              <a:ea typeface="Maven Pro"/>
              <a:cs typeface="Maven Pro"/>
              <a:sym typeface="Maven Pro"/>
            </a:endParaRPr>
          </a:p>
        </p:txBody>
      </p:sp>
      <p:sp>
        <p:nvSpPr>
          <p:cNvPr id="181" name="Google Shape;181;p23"/>
          <p:cNvSpPr txBox="1"/>
          <p:nvPr/>
        </p:nvSpPr>
        <p:spPr>
          <a:xfrm rot="-5400000">
            <a:off x="3721050" y="2274300"/>
            <a:ext cx="1984500" cy="44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Maven Pro"/>
                <a:ea typeface="Maven Pro"/>
                <a:cs typeface="Maven Pro"/>
                <a:sym typeface="Maven Pro"/>
              </a:rPr>
              <a:t>APE</a:t>
            </a:r>
            <a:endParaRPr sz="1700">
              <a:solidFill>
                <a:schemeClr val="lt1"/>
              </a:solidFill>
              <a:latin typeface="Maven Pro"/>
              <a:ea typeface="Maven Pro"/>
              <a:cs typeface="Maven Pro"/>
              <a:sym typeface="Maven Pro"/>
            </a:endParaRPr>
          </a:p>
        </p:txBody>
      </p:sp>
      <p:sp>
        <p:nvSpPr>
          <p:cNvPr id="182" name="Google Shape;182;p23"/>
          <p:cNvSpPr txBox="1"/>
          <p:nvPr/>
        </p:nvSpPr>
        <p:spPr>
          <a:xfrm rot="-5400000">
            <a:off x="-668625" y="2273275"/>
            <a:ext cx="1984500" cy="44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Maven Pro"/>
                <a:ea typeface="Maven Pro"/>
                <a:cs typeface="Maven Pro"/>
                <a:sym typeface="Maven Pro"/>
              </a:rPr>
              <a:t>APE</a:t>
            </a:r>
            <a:endParaRPr sz="1700">
              <a:solidFill>
                <a:schemeClr val="lt1"/>
              </a:solidFill>
              <a:latin typeface="Maven Pro"/>
              <a:ea typeface="Maven Pro"/>
              <a:cs typeface="Maven Pro"/>
              <a:sym typeface="Maven Pro"/>
            </a:endParaRPr>
          </a:p>
        </p:txBody>
      </p:sp>
      <p:sp>
        <p:nvSpPr>
          <p:cNvPr id="183" name="Google Shape;183;p23"/>
          <p:cNvSpPr txBox="1"/>
          <p:nvPr/>
        </p:nvSpPr>
        <p:spPr>
          <a:xfrm>
            <a:off x="-11350" y="3815225"/>
            <a:ext cx="5211000" cy="44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Maven Pro"/>
                <a:ea typeface="Maven Pro"/>
                <a:cs typeface="Maven Pro"/>
                <a:sym typeface="Maven Pro"/>
              </a:rPr>
              <a:t>Day of the Year</a:t>
            </a:r>
            <a:endParaRPr sz="1700">
              <a:solidFill>
                <a:schemeClr val="lt1"/>
              </a:solidFill>
              <a:latin typeface="Maven Pro"/>
              <a:ea typeface="Maven Pro"/>
              <a:cs typeface="Maven Pro"/>
              <a:sym typeface="Maven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87" name="Shape 187"/>
        <p:cNvGrpSpPr/>
        <p:nvPr/>
      </p:nvGrpSpPr>
      <p:grpSpPr>
        <a:xfrm>
          <a:off x="0" y="0"/>
          <a:ext cx="0" cy="0"/>
          <a:chOff x="0" y="0"/>
          <a:chExt cx="0" cy="0"/>
        </a:xfrm>
      </p:grpSpPr>
      <p:pic>
        <p:nvPicPr>
          <p:cNvPr id="188" name="Google Shape;188;p24"/>
          <p:cNvPicPr preferRelativeResize="0"/>
          <p:nvPr/>
        </p:nvPicPr>
        <p:blipFill>
          <a:blip r:embed="rId3">
            <a:alphaModFix/>
          </a:blip>
          <a:stretch>
            <a:fillRect/>
          </a:stretch>
        </p:blipFill>
        <p:spPr>
          <a:xfrm>
            <a:off x="8177129" y="4386776"/>
            <a:ext cx="844252" cy="652548"/>
          </a:xfrm>
          <a:prstGeom prst="rect">
            <a:avLst/>
          </a:prstGeom>
          <a:noFill/>
          <a:ln>
            <a:noFill/>
          </a:ln>
        </p:spPr>
      </p:pic>
      <p:sp>
        <p:nvSpPr>
          <p:cNvPr id="189" name="Google Shape;189;p24"/>
          <p:cNvSpPr/>
          <p:nvPr/>
        </p:nvSpPr>
        <p:spPr>
          <a:xfrm>
            <a:off x="-153525" y="318050"/>
            <a:ext cx="4332000" cy="680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24"/>
          <p:cNvSpPr txBox="1"/>
          <p:nvPr/>
        </p:nvSpPr>
        <p:spPr>
          <a:xfrm>
            <a:off x="4404475" y="3815225"/>
            <a:ext cx="5211000" cy="44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Maven Pro"/>
                <a:ea typeface="Maven Pro"/>
                <a:cs typeface="Maven Pro"/>
                <a:sym typeface="Maven Pro"/>
              </a:rPr>
              <a:t>Day of the Year</a:t>
            </a:r>
            <a:endParaRPr sz="1700">
              <a:solidFill>
                <a:schemeClr val="lt1"/>
              </a:solidFill>
              <a:latin typeface="Maven Pro"/>
              <a:ea typeface="Maven Pro"/>
              <a:cs typeface="Maven Pro"/>
              <a:sym typeface="Maven Pro"/>
            </a:endParaRPr>
          </a:p>
        </p:txBody>
      </p:sp>
      <p:sp>
        <p:nvSpPr>
          <p:cNvPr id="191" name="Google Shape;191;p24"/>
          <p:cNvSpPr txBox="1"/>
          <p:nvPr/>
        </p:nvSpPr>
        <p:spPr>
          <a:xfrm>
            <a:off x="-11350" y="3815225"/>
            <a:ext cx="5211000" cy="44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Maven Pro"/>
                <a:ea typeface="Maven Pro"/>
                <a:cs typeface="Maven Pro"/>
                <a:sym typeface="Maven Pro"/>
              </a:rPr>
              <a:t>Day of the Year</a:t>
            </a:r>
            <a:endParaRPr sz="1700">
              <a:solidFill>
                <a:schemeClr val="lt1"/>
              </a:solidFill>
              <a:latin typeface="Maven Pro"/>
              <a:ea typeface="Maven Pro"/>
              <a:cs typeface="Maven Pro"/>
              <a:sym typeface="Maven Pro"/>
            </a:endParaRPr>
          </a:p>
        </p:txBody>
      </p:sp>
      <p:sp>
        <p:nvSpPr>
          <p:cNvPr id="192" name="Google Shape;192;p24"/>
          <p:cNvSpPr txBox="1"/>
          <p:nvPr/>
        </p:nvSpPr>
        <p:spPr>
          <a:xfrm rot="-5400000">
            <a:off x="-436475" y="2470600"/>
            <a:ext cx="1984500" cy="44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Maven Pro"/>
                <a:ea typeface="Maven Pro"/>
                <a:cs typeface="Maven Pro"/>
                <a:sym typeface="Maven Pro"/>
              </a:rPr>
              <a:t>APE</a:t>
            </a:r>
            <a:endParaRPr sz="1700">
              <a:solidFill>
                <a:schemeClr val="lt1"/>
              </a:solidFill>
              <a:latin typeface="Maven Pro"/>
              <a:ea typeface="Maven Pro"/>
              <a:cs typeface="Maven Pro"/>
              <a:sym typeface="Maven Pro"/>
            </a:endParaRPr>
          </a:p>
        </p:txBody>
      </p:sp>
      <p:pic>
        <p:nvPicPr>
          <p:cNvPr id="193" name="Google Shape;193;p24"/>
          <p:cNvPicPr preferRelativeResize="0"/>
          <p:nvPr/>
        </p:nvPicPr>
        <p:blipFill>
          <a:blip r:embed="rId4">
            <a:alphaModFix/>
          </a:blip>
          <a:stretch>
            <a:fillRect/>
          </a:stretch>
        </p:blipFill>
        <p:spPr>
          <a:xfrm>
            <a:off x="472425" y="1568475"/>
            <a:ext cx="3938700" cy="2111867"/>
          </a:xfrm>
          <a:prstGeom prst="rect">
            <a:avLst/>
          </a:prstGeom>
          <a:noFill/>
          <a:ln>
            <a:noFill/>
          </a:ln>
        </p:spPr>
      </p:pic>
      <p:sp>
        <p:nvSpPr>
          <p:cNvPr id="194" name="Google Shape;194;p24"/>
          <p:cNvSpPr txBox="1"/>
          <p:nvPr/>
        </p:nvSpPr>
        <p:spPr>
          <a:xfrm rot="-5400000">
            <a:off x="3721050" y="2274300"/>
            <a:ext cx="1984500" cy="44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Maven Pro"/>
                <a:ea typeface="Maven Pro"/>
                <a:cs typeface="Maven Pro"/>
                <a:sym typeface="Maven Pro"/>
              </a:rPr>
              <a:t>APE</a:t>
            </a:r>
            <a:endParaRPr sz="1700">
              <a:solidFill>
                <a:schemeClr val="lt1"/>
              </a:solidFill>
              <a:latin typeface="Maven Pro"/>
              <a:ea typeface="Maven Pro"/>
              <a:cs typeface="Maven Pro"/>
              <a:sym typeface="Maven Pro"/>
            </a:endParaRPr>
          </a:p>
        </p:txBody>
      </p:sp>
      <p:pic>
        <p:nvPicPr>
          <p:cNvPr id="195" name="Google Shape;195;p24"/>
          <p:cNvPicPr preferRelativeResize="0"/>
          <p:nvPr/>
        </p:nvPicPr>
        <p:blipFill>
          <a:blip r:embed="rId5">
            <a:alphaModFix/>
          </a:blip>
          <a:stretch>
            <a:fillRect/>
          </a:stretch>
        </p:blipFill>
        <p:spPr>
          <a:xfrm>
            <a:off x="5015475" y="1623475"/>
            <a:ext cx="3663000" cy="2062699"/>
          </a:xfrm>
          <a:prstGeom prst="rect">
            <a:avLst/>
          </a:prstGeom>
          <a:noFill/>
          <a:ln>
            <a:noFill/>
          </a:ln>
        </p:spPr>
      </p:pic>
      <p:sp>
        <p:nvSpPr>
          <p:cNvPr id="196" name="Google Shape;196;p24"/>
          <p:cNvSpPr txBox="1"/>
          <p:nvPr/>
        </p:nvSpPr>
        <p:spPr>
          <a:xfrm>
            <a:off x="228600" y="350300"/>
            <a:ext cx="4038600" cy="5694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2500">
                <a:solidFill>
                  <a:schemeClr val="lt1"/>
                </a:solidFill>
                <a:latin typeface="Maven Pro"/>
                <a:ea typeface="Maven Pro"/>
                <a:cs typeface="Maven Pro"/>
                <a:sym typeface="Maven Pro"/>
              </a:rPr>
              <a:t>Model Performance</a:t>
            </a:r>
            <a:endParaRPr sz="2500">
              <a:solidFill>
                <a:schemeClr val="dk2"/>
              </a:solidFill>
              <a:latin typeface="Maven Pro"/>
              <a:ea typeface="Maven Pro"/>
              <a:cs typeface="Maven Pro"/>
              <a:sym typeface="Maven Pro"/>
            </a:endParaRPr>
          </a:p>
        </p:txBody>
      </p:sp>
      <p:sp>
        <p:nvSpPr>
          <p:cNvPr id="197" name="Google Shape;197;p24"/>
          <p:cNvSpPr txBox="1"/>
          <p:nvPr/>
        </p:nvSpPr>
        <p:spPr>
          <a:xfrm rot="-5400000">
            <a:off x="-668625" y="2273275"/>
            <a:ext cx="1984500" cy="44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Maven Pro"/>
                <a:ea typeface="Maven Pro"/>
                <a:cs typeface="Maven Pro"/>
                <a:sym typeface="Maven Pro"/>
              </a:rPr>
              <a:t>APE</a:t>
            </a:r>
            <a:endParaRPr sz="1700">
              <a:solidFill>
                <a:schemeClr val="lt1"/>
              </a:solidFill>
              <a:latin typeface="Maven Pro"/>
              <a:ea typeface="Maven Pro"/>
              <a:cs typeface="Maven Pro"/>
              <a:sym typeface="Maven Pro"/>
            </a:endParaRPr>
          </a:p>
        </p:txBody>
      </p:sp>
      <p:sp>
        <p:nvSpPr>
          <p:cNvPr id="198" name="Google Shape;198;p24"/>
          <p:cNvSpPr txBox="1"/>
          <p:nvPr/>
        </p:nvSpPr>
        <p:spPr>
          <a:xfrm>
            <a:off x="549250" y="1160825"/>
            <a:ext cx="5211000" cy="4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Maven Pro"/>
                <a:ea typeface="Maven Pro"/>
                <a:cs typeface="Maven Pro"/>
                <a:sym typeface="Maven Pro"/>
              </a:rPr>
              <a:t>Absolute Percentage Error - Food</a:t>
            </a:r>
            <a:endParaRPr sz="1700">
              <a:solidFill>
                <a:schemeClr val="lt1"/>
              </a:solidFill>
              <a:latin typeface="Maven Pro"/>
              <a:ea typeface="Maven Pro"/>
              <a:cs typeface="Maven Pro"/>
              <a:sym typeface="Maven Pro"/>
            </a:endParaRPr>
          </a:p>
        </p:txBody>
      </p:sp>
      <p:sp>
        <p:nvSpPr>
          <p:cNvPr id="199" name="Google Shape;199;p24"/>
          <p:cNvSpPr txBox="1"/>
          <p:nvPr/>
        </p:nvSpPr>
        <p:spPr>
          <a:xfrm>
            <a:off x="5032350" y="1160825"/>
            <a:ext cx="5211000" cy="4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Maven Pro"/>
                <a:ea typeface="Maven Pro"/>
                <a:cs typeface="Maven Pro"/>
                <a:sym typeface="Maven Pro"/>
              </a:rPr>
              <a:t>Absolute Percentage Error - Indoor</a:t>
            </a:r>
            <a:endParaRPr sz="1700">
              <a:solidFill>
                <a:schemeClr val="lt1"/>
              </a:solidFill>
              <a:latin typeface="Maven Pro"/>
              <a:ea typeface="Maven Pro"/>
              <a:cs typeface="Maven Pro"/>
              <a:sym typeface="Maven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03" name="Shape 203"/>
        <p:cNvGrpSpPr/>
        <p:nvPr/>
      </p:nvGrpSpPr>
      <p:grpSpPr>
        <a:xfrm>
          <a:off x="0" y="0"/>
          <a:ext cx="0" cy="0"/>
          <a:chOff x="0" y="0"/>
          <a:chExt cx="0" cy="0"/>
        </a:xfrm>
      </p:grpSpPr>
      <p:pic>
        <p:nvPicPr>
          <p:cNvPr id="204" name="Google Shape;204;p25"/>
          <p:cNvPicPr preferRelativeResize="0"/>
          <p:nvPr/>
        </p:nvPicPr>
        <p:blipFill>
          <a:blip r:embed="rId3">
            <a:alphaModFix/>
          </a:blip>
          <a:stretch>
            <a:fillRect/>
          </a:stretch>
        </p:blipFill>
        <p:spPr>
          <a:xfrm>
            <a:off x="0" y="-127122"/>
            <a:ext cx="9144003" cy="6094493"/>
          </a:xfrm>
          <a:prstGeom prst="rect">
            <a:avLst/>
          </a:prstGeom>
          <a:noFill/>
          <a:ln>
            <a:noFill/>
          </a:ln>
        </p:spPr>
      </p:pic>
      <p:sp>
        <p:nvSpPr>
          <p:cNvPr id="205" name="Google Shape;205;p25"/>
          <p:cNvSpPr/>
          <p:nvPr/>
        </p:nvSpPr>
        <p:spPr>
          <a:xfrm>
            <a:off x="-153525" y="318050"/>
            <a:ext cx="4332000" cy="680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 name="Google Shape;206;p25"/>
          <p:cNvSpPr txBox="1"/>
          <p:nvPr/>
        </p:nvSpPr>
        <p:spPr>
          <a:xfrm>
            <a:off x="228600" y="350300"/>
            <a:ext cx="4038600" cy="5694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2500">
                <a:solidFill>
                  <a:schemeClr val="lt1"/>
                </a:solidFill>
                <a:latin typeface="Maven Pro"/>
                <a:ea typeface="Maven Pro"/>
                <a:cs typeface="Maven Pro"/>
                <a:sym typeface="Maven Pro"/>
              </a:rPr>
              <a:t>Further Features</a:t>
            </a:r>
            <a:endParaRPr sz="2500">
              <a:solidFill>
                <a:schemeClr val="dk2"/>
              </a:solidFill>
              <a:latin typeface="Maven Pro"/>
              <a:ea typeface="Maven Pro"/>
              <a:cs typeface="Maven Pro"/>
              <a:sym typeface="Maven Pro"/>
            </a:endParaRPr>
          </a:p>
        </p:txBody>
      </p:sp>
      <p:pic>
        <p:nvPicPr>
          <p:cNvPr id="207" name="Google Shape;207;p25"/>
          <p:cNvPicPr preferRelativeResize="0"/>
          <p:nvPr/>
        </p:nvPicPr>
        <p:blipFill>
          <a:blip r:embed="rId4">
            <a:alphaModFix/>
          </a:blip>
          <a:stretch>
            <a:fillRect/>
          </a:stretch>
        </p:blipFill>
        <p:spPr>
          <a:xfrm>
            <a:off x="8177129" y="4386776"/>
            <a:ext cx="844252" cy="6525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11" name="Shape 211"/>
        <p:cNvGrpSpPr/>
        <p:nvPr/>
      </p:nvGrpSpPr>
      <p:grpSpPr>
        <a:xfrm>
          <a:off x="0" y="0"/>
          <a:ext cx="0" cy="0"/>
          <a:chOff x="0" y="0"/>
          <a:chExt cx="0" cy="0"/>
        </a:xfrm>
      </p:grpSpPr>
      <p:pic>
        <p:nvPicPr>
          <p:cNvPr id="212" name="Google Shape;212;p26"/>
          <p:cNvPicPr preferRelativeResize="0"/>
          <p:nvPr/>
        </p:nvPicPr>
        <p:blipFill>
          <a:blip r:embed="rId3">
            <a:alphaModFix/>
          </a:blip>
          <a:stretch>
            <a:fillRect/>
          </a:stretch>
        </p:blipFill>
        <p:spPr>
          <a:xfrm>
            <a:off x="8177129" y="4386776"/>
            <a:ext cx="844252" cy="652548"/>
          </a:xfrm>
          <a:prstGeom prst="rect">
            <a:avLst/>
          </a:prstGeom>
          <a:noFill/>
          <a:ln>
            <a:noFill/>
          </a:ln>
        </p:spPr>
      </p:pic>
      <p:sp>
        <p:nvSpPr>
          <p:cNvPr id="213" name="Google Shape;213;p26"/>
          <p:cNvSpPr/>
          <p:nvPr/>
        </p:nvSpPr>
        <p:spPr>
          <a:xfrm>
            <a:off x="-153525" y="318050"/>
            <a:ext cx="4332000" cy="680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26"/>
          <p:cNvSpPr txBox="1"/>
          <p:nvPr/>
        </p:nvSpPr>
        <p:spPr>
          <a:xfrm>
            <a:off x="228600" y="350300"/>
            <a:ext cx="4038600" cy="5694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2500">
                <a:solidFill>
                  <a:schemeClr val="lt1"/>
                </a:solidFill>
                <a:latin typeface="Maven Pro"/>
                <a:ea typeface="Maven Pro"/>
                <a:cs typeface="Maven Pro"/>
                <a:sym typeface="Maven Pro"/>
              </a:rPr>
              <a:t>Future Use</a:t>
            </a:r>
            <a:endParaRPr sz="2500">
              <a:solidFill>
                <a:schemeClr val="dk2"/>
              </a:solidFill>
              <a:latin typeface="Maven Pro"/>
              <a:ea typeface="Maven Pro"/>
              <a:cs typeface="Maven Pro"/>
              <a:sym typeface="Maven Pro"/>
            </a:endParaRPr>
          </a:p>
        </p:txBody>
      </p:sp>
      <p:sp>
        <p:nvSpPr>
          <p:cNvPr id="215" name="Google Shape;215;p26"/>
          <p:cNvSpPr/>
          <p:nvPr/>
        </p:nvSpPr>
        <p:spPr>
          <a:xfrm>
            <a:off x="2459550" y="1257600"/>
            <a:ext cx="4224900" cy="2628300"/>
          </a:xfrm>
          <a:prstGeom prst="frame">
            <a:avLst>
              <a:gd fmla="val 3225" name="adj1"/>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 name="Google Shape;216;p26"/>
          <p:cNvSpPr/>
          <p:nvPr/>
        </p:nvSpPr>
        <p:spPr>
          <a:xfrm>
            <a:off x="3858450" y="3885900"/>
            <a:ext cx="1427100" cy="680100"/>
          </a:xfrm>
          <a:prstGeom prst="trapezoid">
            <a:avLst>
              <a:gd fmla="val 25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7" name="Google Shape;217;p26"/>
          <p:cNvPicPr preferRelativeResize="0"/>
          <p:nvPr/>
        </p:nvPicPr>
        <p:blipFill>
          <a:blip r:embed="rId4">
            <a:alphaModFix/>
          </a:blip>
          <a:stretch>
            <a:fillRect/>
          </a:stretch>
        </p:blipFill>
        <p:spPr>
          <a:xfrm>
            <a:off x="6172725" y="3363084"/>
            <a:ext cx="238073" cy="356649"/>
          </a:xfrm>
          <a:prstGeom prst="rect">
            <a:avLst/>
          </a:prstGeom>
          <a:noFill/>
          <a:ln>
            <a:noFill/>
          </a:ln>
        </p:spPr>
      </p:pic>
      <p:sp>
        <p:nvSpPr>
          <p:cNvPr id="218" name="Google Shape;218;p26"/>
          <p:cNvSpPr/>
          <p:nvPr/>
        </p:nvSpPr>
        <p:spPr>
          <a:xfrm>
            <a:off x="2812025" y="1553950"/>
            <a:ext cx="2852100" cy="169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9" name="Google Shape;219;p26"/>
          <p:cNvPicPr preferRelativeResize="0"/>
          <p:nvPr/>
        </p:nvPicPr>
        <p:blipFill>
          <a:blip r:embed="rId5">
            <a:alphaModFix/>
          </a:blip>
          <a:stretch>
            <a:fillRect/>
          </a:stretch>
        </p:blipFill>
        <p:spPr>
          <a:xfrm>
            <a:off x="5388738" y="3065595"/>
            <a:ext cx="238075" cy="132406"/>
          </a:xfrm>
          <a:prstGeom prst="rect">
            <a:avLst/>
          </a:prstGeom>
          <a:noFill/>
          <a:ln>
            <a:noFill/>
          </a:ln>
        </p:spPr>
      </p:pic>
      <p:sp>
        <p:nvSpPr>
          <p:cNvPr id="220" name="Google Shape;220;p26"/>
          <p:cNvSpPr/>
          <p:nvPr/>
        </p:nvSpPr>
        <p:spPr>
          <a:xfrm>
            <a:off x="2812025" y="1553950"/>
            <a:ext cx="2852100" cy="132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24" name="Shape 224"/>
        <p:cNvGrpSpPr/>
        <p:nvPr/>
      </p:nvGrpSpPr>
      <p:grpSpPr>
        <a:xfrm>
          <a:off x="0" y="0"/>
          <a:ext cx="0" cy="0"/>
          <a:chOff x="0" y="0"/>
          <a:chExt cx="0" cy="0"/>
        </a:xfrm>
      </p:grpSpPr>
      <p:pic>
        <p:nvPicPr>
          <p:cNvPr id="225" name="Google Shape;225;p27"/>
          <p:cNvPicPr preferRelativeResize="0"/>
          <p:nvPr/>
        </p:nvPicPr>
        <p:blipFill>
          <a:blip r:embed="rId3">
            <a:alphaModFix/>
          </a:blip>
          <a:stretch>
            <a:fillRect/>
          </a:stretch>
        </p:blipFill>
        <p:spPr>
          <a:xfrm>
            <a:off x="8177129" y="4386776"/>
            <a:ext cx="844252" cy="652548"/>
          </a:xfrm>
          <a:prstGeom prst="rect">
            <a:avLst/>
          </a:prstGeom>
          <a:noFill/>
          <a:ln>
            <a:noFill/>
          </a:ln>
        </p:spPr>
      </p:pic>
      <p:sp>
        <p:nvSpPr>
          <p:cNvPr id="226" name="Google Shape;226;p27"/>
          <p:cNvSpPr/>
          <p:nvPr/>
        </p:nvSpPr>
        <p:spPr>
          <a:xfrm>
            <a:off x="-153525" y="318050"/>
            <a:ext cx="4332000" cy="680100"/>
          </a:xfrm>
          <a:prstGeom prst="rect">
            <a:avLst/>
          </a:prstGeom>
          <a:solidFill>
            <a:srgbClr val="D024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 name="Google Shape;227;p27"/>
          <p:cNvSpPr txBox="1"/>
          <p:nvPr/>
        </p:nvSpPr>
        <p:spPr>
          <a:xfrm>
            <a:off x="228600" y="350300"/>
            <a:ext cx="4038600" cy="5694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2500">
                <a:solidFill>
                  <a:schemeClr val="lt1"/>
                </a:solidFill>
                <a:latin typeface="Maven Pro"/>
                <a:ea typeface="Maven Pro"/>
                <a:cs typeface="Maven Pro"/>
                <a:sym typeface="Maven Pro"/>
              </a:rPr>
              <a:t>Business Impact</a:t>
            </a:r>
            <a:endParaRPr sz="2500">
              <a:solidFill>
                <a:schemeClr val="dk2"/>
              </a:solidFill>
              <a:latin typeface="Maven Pro"/>
              <a:ea typeface="Maven Pro"/>
              <a:cs typeface="Maven Pro"/>
              <a:sym typeface="Maven Pro"/>
            </a:endParaRPr>
          </a:p>
        </p:txBody>
      </p:sp>
      <p:pic>
        <p:nvPicPr>
          <p:cNvPr id="228" name="Google Shape;228;p27"/>
          <p:cNvPicPr preferRelativeResize="0"/>
          <p:nvPr/>
        </p:nvPicPr>
        <p:blipFill rotWithShape="1">
          <a:blip r:embed="rId4">
            <a:alphaModFix/>
          </a:blip>
          <a:srcRect b="113490" l="27529" r="-27530" t="-113490"/>
          <a:stretch/>
        </p:blipFill>
        <p:spPr>
          <a:xfrm>
            <a:off x="2871788" y="2057400"/>
            <a:ext cx="3705225" cy="1333500"/>
          </a:xfrm>
          <a:prstGeom prst="rect">
            <a:avLst/>
          </a:prstGeom>
          <a:noFill/>
          <a:ln>
            <a:noFill/>
          </a:ln>
        </p:spPr>
      </p:pic>
      <p:pic>
        <p:nvPicPr>
          <p:cNvPr id="229" name="Google Shape;229;p27"/>
          <p:cNvPicPr preferRelativeResize="0"/>
          <p:nvPr/>
        </p:nvPicPr>
        <p:blipFill>
          <a:blip r:embed="rId5">
            <a:alphaModFix/>
          </a:blip>
          <a:stretch>
            <a:fillRect/>
          </a:stretch>
        </p:blipFill>
        <p:spPr>
          <a:xfrm>
            <a:off x="4000475" y="1150550"/>
            <a:ext cx="3981271" cy="3705226"/>
          </a:xfrm>
          <a:prstGeom prst="rect">
            <a:avLst/>
          </a:prstGeom>
          <a:noFill/>
          <a:ln>
            <a:noFill/>
          </a:ln>
        </p:spPr>
      </p:pic>
      <p:pic>
        <p:nvPicPr>
          <p:cNvPr id="230" name="Google Shape;230;p27"/>
          <p:cNvPicPr preferRelativeResize="0"/>
          <p:nvPr/>
        </p:nvPicPr>
        <p:blipFill>
          <a:blip r:embed="rId6">
            <a:alphaModFix/>
          </a:blip>
          <a:stretch>
            <a:fillRect/>
          </a:stretch>
        </p:blipFill>
        <p:spPr>
          <a:xfrm>
            <a:off x="152400" y="1150550"/>
            <a:ext cx="3705226" cy="3705226"/>
          </a:xfrm>
          <a:prstGeom prst="rect">
            <a:avLst/>
          </a:prstGeom>
          <a:noFill/>
          <a:ln>
            <a:noFill/>
          </a:ln>
        </p:spPr>
      </p:pic>
      <p:pic>
        <p:nvPicPr>
          <p:cNvPr descr="Kum &amp; Go to open first store in Salt Lake City market - Kum and Go" id="231" name="Google Shape;231;p27"/>
          <p:cNvPicPr preferRelativeResize="0"/>
          <p:nvPr/>
        </p:nvPicPr>
        <p:blipFill rotWithShape="1">
          <a:blip r:embed="rId7">
            <a:alphaModFix amt="87000"/>
          </a:blip>
          <a:srcRect b="16923" l="33419" r="33290" t="15192"/>
          <a:stretch/>
        </p:blipFill>
        <p:spPr>
          <a:xfrm>
            <a:off x="4000475" y="4175675"/>
            <a:ext cx="967766" cy="680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35" name="Shape 235"/>
        <p:cNvGrpSpPr/>
        <p:nvPr/>
      </p:nvGrpSpPr>
      <p:grpSpPr>
        <a:xfrm>
          <a:off x="0" y="0"/>
          <a:ext cx="0" cy="0"/>
          <a:chOff x="0" y="0"/>
          <a:chExt cx="0" cy="0"/>
        </a:xfrm>
      </p:grpSpPr>
      <p:pic>
        <p:nvPicPr>
          <p:cNvPr id="236" name="Google Shape;236;p28"/>
          <p:cNvPicPr preferRelativeResize="0"/>
          <p:nvPr/>
        </p:nvPicPr>
        <p:blipFill>
          <a:blip r:embed="rId3">
            <a:alphaModFix/>
          </a:blip>
          <a:stretch>
            <a:fillRect/>
          </a:stretch>
        </p:blipFill>
        <p:spPr>
          <a:xfrm>
            <a:off x="-19725" y="868850"/>
            <a:ext cx="8306450" cy="4231001"/>
          </a:xfrm>
          <a:prstGeom prst="rect">
            <a:avLst/>
          </a:prstGeom>
          <a:noFill/>
          <a:ln>
            <a:noFill/>
          </a:ln>
        </p:spPr>
      </p:pic>
      <p:pic>
        <p:nvPicPr>
          <p:cNvPr id="237" name="Google Shape;237;p28"/>
          <p:cNvPicPr preferRelativeResize="0"/>
          <p:nvPr/>
        </p:nvPicPr>
        <p:blipFill>
          <a:blip r:embed="rId4">
            <a:alphaModFix/>
          </a:blip>
          <a:stretch>
            <a:fillRect/>
          </a:stretch>
        </p:blipFill>
        <p:spPr>
          <a:xfrm>
            <a:off x="8177129" y="4386776"/>
            <a:ext cx="844252" cy="652548"/>
          </a:xfrm>
          <a:prstGeom prst="rect">
            <a:avLst/>
          </a:prstGeom>
          <a:noFill/>
          <a:ln>
            <a:noFill/>
          </a:ln>
        </p:spPr>
      </p:pic>
      <p:sp>
        <p:nvSpPr>
          <p:cNvPr id="238" name="Google Shape;238;p28"/>
          <p:cNvSpPr/>
          <p:nvPr/>
        </p:nvSpPr>
        <p:spPr>
          <a:xfrm>
            <a:off x="-153525" y="318050"/>
            <a:ext cx="4332000" cy="680100"/>
          </a:xfrm>
          <a:prstGeom prst="rect">
            <a:avLst/>
          </a:prstGeom>
          <a:solidFill>
            <a:srgbClr val="D024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 name="Google Shape;239;p28"/>
          <p:cNvSpPr txBox="1"/>
          <p:nvPr/>
        </p:nvSpPr>
        <p:spPr>
          <a:xfrm>
            <a:off x="228600" y="350300"/>
            <a:ext cx="4038600" cy="5694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2500">
                <a:solidFill>
                  <a:schemeClr val="lt1"/>
                </a:solidFill>
                <a:latin typeface="Maven Pro"/>
                <a:ea typeface="Maven Pro"/>
                <a:cs typeface="Maven Pro"/>
                <a:sym typeface="Maven Pro"/>
              </a:rPr>
              <a:t>Business Impact</a:t>
            </a:r>
            <a:endParaRPr sz="2500">
              <a:solidFill>
                <a:schemeClr val="dk2"/>
              </a:solidFill>
              <a:latin typeface="Maven Pro"/>
              <a:ea typeface="Maven Pro"/>
              <a:cs typeface="Maven Pro"/>
              <a:sym typeface="Maven Pro"/>
            </a:endParaRPr>
          </a:p>
        </p:txBody>
      </p:sp>
      <p:pic>
        <p:nvPicPr>
          <p:cNvPr id="240" name="Google Shape;240;p28"/>
          <p:cNvPicPr preferRelativeResize="0"/>
          <p:nvPr/>
        </p:nvPicPr>
        <p:blipFill rotWithShape="1">
          <a:blip r:embed="rId5">
            <a:alphaModFix/>
          </a:blip>
          <a:srcRect b="113490" l="27529" r="-27530" t="-113490"/>
          <a:stretch/>
        </p:blipFill>
        <p:spPr>
          <a:xfrm>
            <a:off x="2871788" y="2057400"/>
            <a:ext cx="3705225" cy="1333500"/>
          </a:xfrm>
          <a:prstGeom prst="rect">
            <a:avLst/>
          </a:prstGeom>
          <a:noFill/>
          <a:ln>
            <a:noFill/>
          </a:ln>
        </p:spPr>
      </p:pic>
      <p:sp>
        <p:nvSpPr>
          <p:cNvPr id="241" name="Google Shape;241;p28"/>
          <p:cNvSpPr txBox="1"/>
          <p:nvPr>
            <p:ph idx="1" type="body"/>
          </p:nvPr>
        </p:nvSpPr>
        <p:spPr>
          <a:xfrm>
            <a:off x="773450" y="5309438"/>
            <a:ext cx="8365200" cy="500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275"/>
              <a:buNone/>
            </a:pPr>
            <a:r>
              <a:rPr b="1" lang="en">
                <a:solidFill>
                  <a:schemeClr val="lt1"/>
                </a:solidFill>
                <a:latin typeface="Maven Pro"/>
                <a:ea typeface="Maven Pro"/>
                <a:cs typeface="Maven Pro"/>
                <a:sym typeface="Maven Pro"/>
              </a:rPr>
              <a:t>Current SOFR and 3-Month Forward Rate</a:t>
            </a:r>
            <a:endParaRPr b="1">
              <a:solidFill>
                <a:schemeClr val="lt1"/>
              </a:solidFill>
              <a:latin typeface="Maven Pro"/>
              <a:ea typeface="Maven Pro"/>
              <a:cs typeface="Maven Pro"/>
              <a:sym typeface="Maven Pro"/>
            </a:endParaRPr>
          </a:p>
        </p:txBody>
      </p:sp>
      <p:sp>
        <p:nvSpPr>
          <p:cNvPr id="242" name="Google Shape;242;p28"/>
          <p:cNvSpPr txBox="1"/>
          <p:nvPr/>
        </p:nvSpPr>
        <p:spPr>
          <a:xfrm>
            <a:off x="116750" y="1483400"/>
            <a:ext cx="7125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Maven Pro"/>
                <a:ea typeface="Maven Pro"/>
                <a:cs typeface="Maven Pro"/>
                <a:sym typeface="Maven Pro"/>
              </a:rPr>
              <a:t>Rate</a:t>
            </a:r>
            <a:endParaRPr sz="1800">
              <a:solidFill>
                <a:schemeClr val="lt1"/>
              </a:solidFill>
              <a:latin typeface="Maven Pro"/>
              <a:ea typeface="Maven Pro"/>
              <a:cs typeface="Maven Pro"/>
              <a:sym typeface="Maven Pro"/>
            </a:endParaRPr>
          </a:p>
        </p:txBody>
      </p:sp>
      <p:sp>
        <p:nvSpPr>
          <p:cNvPr id="243" name="Google Shape;243;p28"/>
          <p:cNvSpPr txBox="1"/>
          <p:nvPr/>
        </p:nvSpPr>
        <p:spPr>
          <a:xfrm>
            <a:off x="773450" y="4450150"/>
            <a:ext cx="7257600" cy="38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Maven Pro"/>
                <a:ea typeface="Maven Pro"/>
                <a:cs typeface="Maven Pro"/>
                <a:sym typeface="Maven Pro"/>
              </a:rPr>
              <a:t>Date</a:t>
            </a:r>
            <a:endParaRPr sz="1800">
              <a:solidFill>
                <a:schemeClr val="lt1"/>
              </a:solidFill>
              <a:latin typeface="Maven Pro"/>
              <a:ea typeface="Maven Pro"/>
              <a:cs typeface="Maven Pro"/>
              <a:sym typeface="Maven Pro"/>
            </a:endParaRPr>
          </a:p>
        </p:txBody>
      </p:sp>
      <p:cxnSp>
        <p:nvCxnSpPr>
          <p:cNvPr id="244" name="Google Shape;244;p28"/>
          <p:cNvCxnSpPr/>
          <p:nvPr/>
        </p:nvCxnSpPr>
        <p:spPr>
          <a:xfrm>
            <a:off x="773450" y="1952175"/>
            <a:ext cx="1766100" cy="0"/>
          </a:xfrm>
          <a:prstGeom prst="straightConnector1">
            <a:avLst/>
          </a:prstGeom>
          <a:noFill/>
          <a:ln cap="flat" cmpd="sng" w="9525">
            <a:solidFill>
              <a:schemeClr val="lt1"/>
            </a:solidFill>
            <a:prstDash val="dash"/>
            <a:round/>
            <a:headEnd len="med" w="med" type="none"/>
            <a:tailEnd len="med" w="med" type="none"/>
          </a:ln>
        </p:spPr>
      </p:cxnSp>
      <p:sp>
        <p:nvSpPr>
          <p:cNvPr id="245" name="Google Shape;245;p28"/>
          <p:cNvSpPr txBox="1"/>
          <p:nvPr/>
        </p:nvSpPr>
        <p:spPr>
          <a:xfrm>
            <a:off x="1021661" y="1633106"/>
            <a:ext cx="2502000" cy="5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Maven Pro"/>
                <a:ea typeface="Maven Pro"/>
                <a:cs typeface="Maven Pro"/>
                <a:sym typeface="Maven Pro"/>
              </a:rPr>
              <a:t>Dec-23: 5.40%</a:t>
            </a:r>
            <a:endParaRPr b="1" sz="1600">
              <a:solidFill>
                <a:schemeClr val="lt1"/>
              </a:solidFill>
              <a:latin typeface="Maven Pro"/>
              <a:ea typeface="Maven Pro"/>
              <a:cs typeface="Maven Pro"/>
              <a:sym typeface="Maven Pro"/>
            </a:endParaRPr>
          </a:p>
        </p:txBody>
      </p:sp>
      <p:sp>
        <p:nvSpPr>
          <p:cNvPr id="246" name="Google Shape;246;p28"/>
          <p:cNvSpPr txBox="1"/>
          <p:nvPr/>
        </p:nvSpPr>
        <p:spPr>
          <a:xfrm>
            <a:off x="237916" y="1080738"/>
            <a:ext cx="6176400" cy="5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aven Pro"/>
                <a:ea typeface="Maven Pro"/>
                <a:cs typeface="Maven Pro"/>
                <a:sym typeface="Maven Pro"/>
              </a:rPr>
              <a:t>3 Month Term SOFR Forward Curve</a:t>
            </a:r>
            <a:endParaRPr b="1" sz="1800">
              <a:solidFill>
                <a:schemeClr val="lt1"/>
              </a:solidFill>
              <a:latin typeface="Maven Pro"/>
              <a:ea typeface="Maven Pro"/>
              <a:cs typeface="Maven Pro"/>
              <a:sym typeface="Maven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50" name="Shape 250"/>
        <p:cNvGrpSpPr/>
        <p:nvPr/>
      </p:nvGrpSpPr>
      <p:grpSpPr>
        <a:xfrm>
          <a:off x="0" y="0"/>
          <a:ext cx="0" cy="0"/>
          <a:chOff x="0" y="0"/>
          <a:chExt cx="0" cy="0"/>
        </a:xfrm>
      </p:grpSpPr>
      <p:pic>
        <p:nvPicPr>
          <p:cNvPr id="251" name="Google Shape;251;p29"/>
          <p:cNvPicPr preferRelativeResize="0"/>
          <p:nvPr/>
        </p:nvPicPr>
        <p:blipFill>
          <a:blip r:embed="rId3">
            <a:alphaModFix/>
          </a:blip>
          <a:stretch>
            <a:fillRect/>
          </a:stretch>
        </p:blipFill>
        <p:spPr>
          <a:xfrm>
            <a:off x="-19725" y="868850"/>
            <a:ext cx="8306450" cy="4231001"/>
          </a:xfrm>
          <a:prstGeom prst="rect">
            <a:avLst/>
          </a:prstGeom>
          <a:noFill/>
          <a:ln>
            <a:noFill/>
          </a:ln>
        </p:spPr>
      </p:pic>
      <p:pic>
        <p:nvPicPr>
          <p:cNvPr id="252" name="Google Shape;252;p29"/>
          <p:cNvPicPr preferRelativeResize="0"/>
          <p:nvPr/>
        </p:nvPicPr>
        <p:blipFill>
          <a:blip r:embed="rId4">
            <a:alphaModFix/>
          </a:blip>
          <a:stretch>
            <a:fillRect/>
          </a:stretch>
        </p:blipFill>
        <p:spPr>
          <a:xfrm>
            <a:off x="8177129" y="4386776"/>
            <a:ext cx="844252" cy="652548"/>
          </a:xfrm>
          <a:prstGeom prst="rect">
            <a:avLst/>
          </a:prstGeom>
          <a:noFill/>
          <a:ln>
            <a:noFill/>
          </a:ln>
        </p:spPr>
      </p:pic>
      <p:sp>
        <p:nvSpPr>
          <p:cNvPr id="253" name="Google Shape;253;p29"/>
          <p:cNvSpPr/>
          <p:nvPr/>
        </p:nvSpPr>
        <p:spPr>
          <a:xfrm>
            <a:off x="-153525" y="318050"/>
            <a:ext cx="4332000" cy="680100"/>
          </a:xfrm>
          <a:prstGeom prst="rect">
            <a:avLst/>
          </a:prstGeom>
          <a:solidFill>
            <a:srgbClr val="D024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p29"/>
          <p:cNvSpPr txBox="1"/>
          <p:nvPr/>
        </p:nvSpPr>
        <p:spPr>
          <a:xfrm>
            <a:off x="228600" y="350300"/>
            <a:ext cx="4038600" cy="5694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2500">
                <a:solidFill>
                  <a:schemeClr val="lt1"/>
                </a:solidFill>
                <a:latin typeface="Maven Pro"/>
                <a:ea typeface="Maven Pro"/>
                <a:cs typeface="Maven Pro"/>
                <a:sym typeface="Maven Pro"/>
              </a:rPr>
              <a:t>Business Impact</a:t>
            </a:r>
            <a:endParaRPr sz="2500">
              <a:solidFill>
                <a:schemeClr val="dk2"/>
              </a:solidFill>
              <a:latin typeface="Maven Pro"/>
              <a:ea typeface="Maven Pro"/>
              <a:cs typeface="Maven Pro"/>
              <a:sym typeface="Maven Pro"/>
            </a:endParaRPr>
          </a:p>
        </p:txBody>
      </p:sp>
      <p:pic>
        <p:nvPicPr>
          <p:cNvPr id="255" name="Google Shape;255;p29"/>
          <p:cNvPicPr preferRelativeResize="0"/>
          <p:nvPr/>
        </p:nvPicPr>
        <p:blipFill rotWithShape="1">
          <a:blip r:embed="rId5">
            <a:alphaModFix/>
          </a:blip>
          <a:srcRect b="113490" l="27529" r="-27530" t="-113490"/>
          <a:stretch/>
        </p:blipFill>
        <p:spPr>
          <a:xfrm>
            <a:off x="2871788" y="2057400"/>
            <a:ext cx="3705225" cy="1333500"/>
          </a:xfrm>
          <a:prstGeom prst="rect">
            <a:avLst/>
          </a:prstGeom>
          <a:noFill/>
          <a:ln>
            <a:noFill/>
          </a:ln>
        </p:spPr>
      </p:pic>
      <p:sp>
        <p:nvSpPr>
          <p:cNvPr id="256" name="Google Shape;256;p29"/>
          <p:cNvSpPr txBox="1"/>
          <p:nvPr>
            <p:ph idx="1" type="body"/>
          </p:nvPr>
        </p:nvSpPr>
        <p:spPr>
          <a:xfrm>
            <a:off x="773450" y="5309438"/>
            <a:ext cx="8365200" cy="500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275"/>
              <a:buNone/>
            </a:pPr>
            <a:r>
              <a:rPr b="1" lang="en">
                <a:solidFill>
                  <a:schemeClr val="lt1"/>
                </a:solidFill>
                <a:latin typeface="Maven Pro"/>
                <a:ea typeface="Maven Pro"/>
                <a:cs typeface="Maven Pro"/>
                <a:sym typeface="Maven Pro"/>
              </a:rPr>
              <a:t>Current SOFR and 3-Month Forward Rate</a:t>
            </a:r>
            <a:endParaRPr b="1">
              <a:solidFill>
                <a:schemeClr val="lt1"/>
              </a:solidFill>
              <a:latin typeface="Maven Pro"/>
              <a:ea typeface="Maven Pro"/>
              <a:cs typeface="Maven Pro"/>
              <a:sym typeface="Maven Pro"/>
            </a:endParaRPr>
          </a:p>
        </p:txBody>
      </p:sp>
      <p:sp>
        <p:nvSpPr>
          <p:cNvPr id="257" name="Google Shape;257;p29"/>
          <p:cNvSpPr txBox="1"/>
          <p:nvPr/>
        </p:nvSpPr>
        <p:spPr>
          <a:xfrm>
            <a:off x="116750" y="1483400"/>
            <a:ext cx="7125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Maven Pro"/>
                <a:ea typeface="Maven Pro"/>
                <a:cs typeface="Maven Pro"/>
                <a:sym typeface="Maven Pro"/>
              </a:rPr>
              <a:t>Rate</a:t>
            </a:r>
            <a:endParaRPr sz="1800">
              <a:solidFill>
                <a:schemeClr val="lt1"/>
              </a:solidFill>
              <a:latin typeface="Maven Pro"/>
              <a:ea typeface="Maven Pro"/>
              <a:cs typeface="Maven Pro"/>
              <a:sym typeface="Maven Pro"/>
            </a:endParaRPr>
          </a:p>
        </p:txBody>
      </p:sp>
      <p:sp>
        <p:nvSpPr>
          <p:cNvPr id="258" name="Google Shape;258;p29"/>
          <p:cNvSpPr txBox="1"/>
          <p:nvPr/>
        </p:nvSpPr>
        <p:spPr>
          <a:xfrm>
            <a:off x="773450" y="4450150"/>
            <a:ext cx="7257600" cy="38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Maven Pro"/>
                <a:ea typeface="Maven Pro"/>
                <a:cs typeface="Maven Pro"/>
                <a:sym typeface="Maven Pro"/>
              </a:rPr>
              <a:t>Date</a:t>
            </a:r>
            <a:endParaRPr sz="1800">
              <a:solidFill>
                <a:schemeClr val="lt1"/>
              </a:solidFill>
              <a:latin typeface="Maven Pro"/>
              <a:ea typeface="Maven Pro"/>
              <a:cs typeface="Maven Pro"/>
              <a:sym typeface="Maven Pro"/>
            </a:endParaRPr>
          </a:p>
        </p:txBody>
      </p:sp>
      <p:cxnSp>
        <p:nvCxnSpPr>
          <p:cNvPr id="259" name="Google Shape;259;p29"/>
          <p:cNvCxnSpPr/>
          <p:nvPr/>
        </p:nvCxnSpPr>
        <p:spPr>
          <a:xfrm>
            <a:off x="2695925" y="3875450"/>
            <a:ext cx="1611600" cy="0"/>
          </a:xfrm>
          <a:prstGeom prst="straightConnector1">
            <a:avLst/>
          </a:prstGeom>
          <a:noFill/>
          <a:ln cap="flat" cmpd="sng" w="9525">
            <a:solidFill>
              <a:schemeClr val="lt1"/>
            </a:solidFill>
            <a:prstDash val="dash"/>
            <a:round/>
            <a:headEnd len="med" w="med" type="none"/>
            <a:tailEnd len="med" w="med" type="none"/>
          </a:ln>
        </p:spPr>
      </p:cxnSp>
      <p:sp>
        <p:nvSpPr>
          <p:cNvPr id="260" name="Google Shape;260;p29"/>
          <p:cNvSpPr txBox="1"/>
          <p:nvPr/>
        </p:nvSpPr>
        <p:spPr>
          <a:xfrm>
            <a:off x="2089236" y="3768875"/>
            <a:ext cx="2460600" cy="500400"/>
          </a:xfrm>
          <a:prstGeom prst="rect">
            <a:avLst/>
          </a:prstGeom>
          <a:noFill/>
          <a:ln>
            <a:noFill/>
          </a:ln>
        </p:spPr>
        <p:txBody>
          <a:bodyPr anchorCtr="0" anchor="t" bIns="91425" lIns="91425" spcFirstLastPara="1" rIns="91425" wrap="square" tIns="91425">
            <a:noAutofit/>
          </a:bodyPr>
          <a:lstStyle/>
          <a:p>
            <a:pPr indent="0" lvl="0" marL="1371600" rtl="0" algn="l">
              <a:spcBef>
                <a:spcPts val="0"/>
              </a:spcBef>
              <a:spcAft>
                <a:spcPts val="0"/>
              </a:spcAft>
              <a:buNone/>
            </a:pPr>
            <a:r>
              <a:rPr b="1" lang="en" sz="1600">
                <a:solidFill>
                  <a:schemeClr val="lt1"/>
                </a:solidFill>
                <a:latin typeface="Maven Pro"/>
                <a:ea typeface="Maven Pro"/>
                <a:cs typeface="Maven Pro"/>
                <a:sym typeface="Maven Pro"/>
              </a:rPr>
              <a:t>   3.70%</a:t>
            </a:r>
            <a:endParaRPr b="1" sz="1600">
              <a:solidFill>
                <a:schemeClr val="lt1"/>
              </a:solidFill>
              <a:latin typeface="Maven Pro"/>
              <a:ea typeface="Maven Pro"/>
              <a:cs typeface="Maven Pro"/>
              <a:sym typeface="Maven Pro"/>
            </a:endParaRPr>
          </a:p>
        </p:txBody>
      </p:sp>
      <p:sp>
        <p:nvSpPr>
          <p:cNvPr id="261" name="Google Shape;261;p29"/>
          <p:cNvSpPr txBox="1"/>
          <p:nvPr/>
        </p:nvSpPr>
        <p:spPr>
          <a:xfrm>
            <a:off x="237916" y="1080738"/>
            <a:ext cx="6176400" cy="5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aven Pro"/>
                <a:ea typeface="Maven Pro"/>
                <a:cs typeface="Maven Pro"/>
                <a:sym typeface="Maven Pro"/>
              </a:rPr>
              <a:t>3 Month Term SOFR Forward Curve</a:t>
            </a:r>
            <a:endParaRPr b="1" sz="1800">
              <a:solidFill>
                <a:schemeClr val="lt1"/>
              </a:solidFill>
              <a:latin typeface="Maven Pro"/>
              <a:ea typeface="Maven Pro"/>
              <a:cs typeface="Maven Pro"/>
              <a:sym typeface="Maven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65" name="Shape 265"/>
        <p:cNvGrpSpPr/>
        <p:nvPr/>
      </p:nvGrpSpPr>
      <p:grpSpPr>
        <a:xfrm>
          <a:off x="0" y="0"/>
          <a:ext cx="0" cy="0"/>
          <a:chOff x="0" y="0"/>
          <a:chExt cx="0" cy="0"/>
        </a:xfrm>
      </p:grpSpPr>
      <p:pic>
        <p:nvPicPr>
          <p:cNvPr id="266" name="Google Shape;266;p30"/>
          <p:cNvPicPr preferRelativeResize="0"/>
          <p:nvPr/>
        </p:nvPicPr>
        <p:blipFill>
          <a:blip r:embed="rId3">
            <a:alphaModFix/>
          </a:blip>
          <a:stretch>
            <a:fillRect/>
          </a:stretch>
        </p:blipFill>
        <p:spPr>
          <a:xfrm>
            <a:off x="8177129" y="4386776"/>
            <a:ext cx="844252" cy="652548"/>
          </a:xfrm>
          <a:prstGeom prst="rect">
            <a:avLst/>
          </a:prstGeom>
          <a:noFill/>
          <a:ln>
            <a:noFill/>
          </a:ln>
        </p:spPr>
      </p:pic>
      <p:sp>
        <p:nvSpPr>
          <p:cNvPr id="267" name="Google Shape;267;p30"/>
          <p:cNvSpPr/>
          <p:nvPr/>
        </p:nvSpPr>
        <p:spPr>
          <a:xfrm>
            <a:off x="-153525" y="318050"/>
            <a:ext cx="4332000" cy="680100"/>
          </a:xfrm>
          <a:prstGeom prst="rect">
            <a:avLst/>
          </a:prstGeom>
          <a:solidFill>
            <a:srgbClr val="D024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8" name="Google Shape;268;p30"/>
          <p:cNvSpPr txBox="1"/>
          <p:nvPr/>
        </p:nvSpPr>
        <p:spPr>
          <a:xfrm>
            <a:off x="228600" y="350300"/>
            <a:ext cx="4038600" cy="5694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2500">
                <a:solidFill>
                  <a:schemeClr val="lt1"/>
                </a:solidFill>
                <a:latin typeface="Maven Pro"/>
                <a:ea typeface="Maven Pro"/>
                <a:cs typeface="Maven Pro"/>
                <a:sym typeface="Maven Pro"/>
              </a:rPr>
              <a:t>Q&amp;A</a:t>
            </a:r>
            <a:endParaRPr sz="2500">
              <a:solidFill>
                <a:schemeClr val="dk2"/>
              </a:solidFill>
              <a:latin typeface="Maven Pro"/>
              <a:ea typeface="Maven Pro"/>
              <a:cs typeface="Maven Pro"/>
              <a:sym typeface="Maven Pro"/>
            </a:endParaRPr>
          </a:p>
        </p:txBody>
      </p:sp>
      <p:sp>
        <p:nvSpPr>
          <p:cNvPr id="269" name="Google Shape;269;p30"/>
          <p:cNvSpPr txBox="1"/>
          <p:nvPr>
            <p:ph idx="1" type="body"/>
          </p:nvPr>
        </p:nvSpPr>
        <p:spPr>
          <a:xfrm>
            <a:off x="773450" y="5309438"/>
            <a:ext cx="8365200" cy="500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275"/>
              <a:buNone/>
            </a:pPr>
            <a:r>
              <a:rPr b="1" lang="en">
                <a:solidFill>
                  <a:schemeClr val="lt1"/>
                </a:solidFill>
                <a:latin typeface="Maven Pro"/>
                <a:ea typeface="Maven Pro"/>
                <a:cs typeface="Maven Pro"/>
                <a:sym typeface="Maven Pro"/>
              </a:rPr>
              <a:t>Current SOFR and 3-Month Forward Rate</a:t>
            </a:r>
            <a:endParaRPr b="1">
              <a:solidFill>
                <a:schemeClr val="lt1"/>
              </a:solidFill>
              <a:latin typeface="Maven Pro"/>
              <a:ea typeface="Maven Pro"/>
              <a:cs typeface="Maven Pro"/>
              <a:sym typeface="Maven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8177129" y="4386776"/>
            <a:ext cx="844252" cy="652548"/>
          </a:xfrm>
          <a:prstGeom prst="rect">
            <a:avLst/>
          </a:prstGeom>
          <a:noFill/>
          <a:ln>
            <a:noFill/>
          </a:ln>
        </p:spPr>
      </p:pic>
      <p:sp>
        <p:nvSpPr>
          <p:cNvPr id="63" name="Google Shape;63;p14"/>
          <p:cNvSpPr/>
          <p:nvPr/>
        </p:nvSpPr>
        <p:spPr>
          <a:xfrm>
            <a:off x="-153525" y="318050"/>
            <a:ext cx="4332000" cy="680100"/>
          </a:xfrm>
          <a:prstGeom prst="rect">
            <a:avLst/>
          </a:prstGeom>
          <a:solidFill>
            <a:srgbClr val="D024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4" name="Google Shape;64;p14"/>
          <p:cNvPicPr preferRelativeResize="0"/>
          <p:nvPr/>
        </p:nvPicPr>
        <p:blipFill rotWithShape="1">
          <a:blip r:embed="rId4">
            <a:alphaModFix/>
          </a:blip>
          <a:srcRect b="113490" l="27529" r="-27530" t="-113490"/>
          <a:stretch/>
        </p:blipFill>
        <p:spPr>
          <a:xfrm>
            <a:off x="2871788" y="2057400"/>
            <a:ext cx="3705225" cy="1333500"/>
          </a:xfrm>
          <a:prstGeom prst="rect">
            <a:avLst/>
          </a:prstGeom>
          <a:noFill/>
          <a:ln>
            <a:noFill/>
          </a:ln>
        </p:spPr>
      </p:pic>
      <p:sp>
        <p:nvSpPr>
          <p:cNvPr id="65" name="Google Shape;65;p14"/>
          <p:cNvSpPr txBox="1"/>
          <p:nvPr>
            <p:ph idx="1" type="body"/>
          </p:nvPr>
        </p:nvSpPr>
        <p:spPr>
          <a:xfrm>
            <a:off x="311700" y="1152475"/>
            <a:ext cx="8520600" cy="245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Top Gun: Maverik</a:t>
            </a:r>
            <a:endParaRPr>
              <a:solidFill>
                <a:schemeClr val="lt1"/>
              </a:solidFill>
              <a:latin typeface="Maven Pro"/>
              <a:ea typeface="Maven Pro"/>
              <a:cs typeface="Maven Pro"/>
              <a:sym typeface="Maven Pro"/>
            </a:endParaRPr>
          </a:p>
          <a:p>
            <a:pPr indent="-342900" lvl="0" marL="457200" rtl="0" algn="l">
              <a:spcBef>
                <a:spcPts val="1200"/>
              </a:spcBef>
              <a:spcAft>
                <a:spcPts val="0"/>
              </a:spcAft>
              <a:buClr>
                <a:schemeClr val="lt1"/>
              </a:buClr>
              <a:buSzPts val="1800"/>
              <a:buFont typeface="Maven Pro"/>
              <a:buChar char="●"/>
            </a:pPr>
            <a:r>
              <a:rPr lang="en">
                <a:solidFill>
                  <a:schemeClr val="lt1"/>
                </a:solidFill>
                <a:latin typeface="Maven Pro"/>
                <a:ea typeface="Maven Pro"/>
                <a:cs typeface="Maven Pro"/>
                <a:sym typeface="Maven Pro"/>
              </a:rPr>
              <a:t>Dominique Miranda</a:t>
            </a:r>
            <a:endParaRPr>
              <a:solidFill>
                <a:schemeClr val="lt1"/>
              </a:solidFill>
              <a:latin typeface="Maven Pro"/>
              <a:ea typeface="Maven Pro"/>
              <a:cs typeface="Maven Pro"/>
              <a:sym typeface="Maven Pro"/>
            </a:endParaRPr>
          </a:p>
          <a:p>
            <a:pPr indent="-342900" lvl="0" marL="457200" rtl="0" algn="l">
              <a:spcBef>
                <a:spcPts val="0"/>
              </a:spcBef>
              <a:spcAft>
                <a:spcPts val="0"/>
              </a:spcAft>
              <a:buClr>
                <a:schemeClr val="lt1"/>
              </a:buClr>
              <a:buSzPts val="1800"/>
              <a:buFont typeface="Maven Pro"/>
              <a:buChar char="●"/>
            </a:pPr>
            <a:r>
              <a:rPr lang="en">
                <a:solidFill>
                  <a:schemeClr val="lt1"/>
                </a:solidFill>
                <a:latin typeface="Maven Pro"/>
                <a:ea typeface="Maven Pro"/>
                <a:cs typeface="Maven Pro"/>
                <a:sym typeface="Maven Pro"/>
              </a:rPr>
              <a:t>Jenisha Rawal</a:t>
            </a:r>
            <a:endParaRPr>
              <a:solidFill>
                <a:schemeClr val="lt1"/>
              </a:solidFill>
              <a:latin typeface="Maven Pro"/>
              <a:ea typeface="Maven Pro"/>
              <a:cs typeface="Maven Pro"/>
              <a:sym typeface="Maven Pro"/>
            </a:endParaRPr>
          </a:p>
          <a:p>
            <a:pPr indent="-342900" lvl="0" marL="457200" rtl="0" algn="l">
              <a:spcBef>
                <a:spcPts val="0"/>
              </a:spcBef>
              <a:spcAft>
                <a:spcPts val="0"/>
              </a:spcAft>
              <a:buClr>
                <a:schemeClr val="lt1"/>
              </a:buClr>
              <a:buSzPts val="1800"/>
              <a:buFont typeface="Maven Pro"/>
              <a:buChar char="●"/>
            </a:pPr>
            <a:r>
              <a:rPr lang="en">
                <a:solidFill>
                  <a:schemeClr val="lt1"/>
                </a:solidFill>
                <a:latin typeface="Maven Pro"/>
                <a:ea typeface="Maven Pro"/>
                <a:cs typeface="Maven Pro"/>
                <a:sym typeface="Maven Pro"/>
              </a:rPr>
              <a:t>Dayton Murset</a:t>
            </a:r>
            <a:endParaRPr>
              <a:solidFill>
                <a:schemeClr val="lt1"/>
              </a:solidFill>
              <a:latin typeface="Maven Pro"/>
              <a:ea typeface="Maven Pro"/>
              <a:cs typeface="Maven Pro"/>
              <a:sym typeface="Maven Pro"/>
            </a:endParaRPr>
          </a:p>
          <a:p>
            <a:pPr indent="-342900" lvl="0" marL="457200" rtl="0" algn="l">
              <a:spcBef>
                <a:spcPts val="0"/>
              </a:spcBef>
              <a:spcAft>
                <a:spcPts val="0"/>
              </a:spcAft>
              <a:buClr>
                <a:schemeClr val="lt1"/>
              </a:buClr>
              <a:buSzPts val="1800"/>
              <a:buFont typeface="Maven Pro"/>
              <a:buChar char="●"/>
            </a:pPr>
            <a:r>
              <a:rPr lang="en">
                <a:solidFill>
                  <a:schemeClr val="lt1"/>
                </a:solidFill>
                <a:latin typeface="Maven Pro"/>
                <a:ea typeface="Maven Pro"/>
                <a:cs typeface="Maven Pro"/>
                <a:sym typeface="Maven Pro"/>
              </a:rPr>
              <a:t>Andrew Moore</a:t>
            </a:r>
            <a:endParaRPr>
              <a:solidFill>
                <a:schemeClr val="lt1"/>
              </a:solidFill>
              <a:latin typeface="Maven Pro"/>
              <a:ea typeface="Maven Pro"/>
              <a:cs typeface="Maven Pro"/>
              <a:sym typeface="Maven Pro"/>
            </a:endParaRPr>
          </a:p>
        </p:txBody>
      </p:sp>
      <p:sp>
        <p:nvSpPr>
          <p:cNvPr id="66" name="Google Shape;66;p14"/>
          <p:cNvSpPr txBox="1"/>
          <p:nvPr>
            <p:ph type="title"/>
          </p:nvPr>
        </p:nvSpPr>
        <p:spPr>
          <a:xfrm>
            <a:off x="228600" y="371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Maven Pro"/>
                <a:ea typeface="Maven Pro"/>
                <a:cs typeface="Maven Pro"/>
                <a:sym typeface="Maven Pro"/>
              </a:rPr>
              <a:t>The Team</a:t>
            </a:r>
            <a:endParaRPr>
              <a:solidFill>
                <a:schemeClr val="lt1"/>
              </a:solidFill>
              <a:latin typeface="Maven Pro"/>
              <a:ea typeface="Maven Pro"/>
              <a:cs typeface="Maven Pro"/>
              <a:sym typeface="Maven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70" name="Shape 70"/>
        <p:cNvGrpSpPr/>
        <p:nvPr/>
      </p:nvGrpSpPr>
      <p:grpSpPr>
        <a:xfrm>
          <a:off x="0" y="0"/>
          <a:ext cx="0" cy="0"/>
          <a:chOff x="0" y="0"/>
          <a:chExt cx="0" cy="0"/>
        </a:xfrm>
      </p:grpSpPr>
      <p:sp>
        <p:nvSpPr>
          <p:cNvPr id="71" name="Google Shape;71;p15"/>
          <p:cNvSpPr/>
          <p:nvPr/>
        </p:nvSpPr>
        <p:spPr>
          <a:xfrm>
            <a:off x="-153525" y="318050"/>
            <a:ext cx="4332000" cy="680100"/>
          </a:xfrm>
          <a:prstGeom prst="rect">
            <a:avLst/>
          </a:prstGeom>
          <a:solidFill>
            <a:srgbClr val="D024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 name="Google Shape;72;p15"/>
          <p:cNvSpPr txBox="1"/>
          <p:nvPr>
            <p:ph type="title"/>
          </p:nvPr>
        </p:nvSpPr>
        <p:spPr>
          <a:xfrm>
            <a:off x="228600" y="371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Maven Pro"/>
                <a:ea typeface="Maven Pro"/>
                <a:cs typeface="Maven Pro"/>
                <a:sym typeface="Maven Pro"/>
              </a:rPr>
              <a:t>Business Problem</a:t>
            </a:r>
            <a:endParaRPr>
              <a:solidFill>
                <a:schemeClr val="lt1"/>
              </a:solidFill>
              <a:latin typeface="Maven Pro"/>
              <a:ea typeface="Maven Pro"/>
              <a:cs typeface="Maven Pro"/>
              <a:sym typeface="Maven Pro"/>
            </a:endParaRPr>
          </a:p>
        </p:txBody>
      </p:sp>
      <p:pic>
        <p:nvPicPr>
          <p:cNvPr id="73" name="Google Shape;73;p15"/>
          <p:cNvPicPr preferRelativeResize="0"/>
          <p:nvPr/>
        </p:nvPicPr>
        <p:blipFill>
          <a:blip r:embed="rId3">
            <a:alphaModFix/>
          </a:blip>
          <a:stretch>
            <a:fillRect/>
          </a:stretch>
        </p:blipFill>
        <p:spPr>
          <a:xfrm>
            <a:off x="8177129" y="4386776"/>
            <a:ext cx="844252" cy="652548"/>
          </a:xfrm>
          <a:prstGeom prst="rect">
            <a:avLst/>
          </a:prstGeom>
          <a:noFill/>
          <a:ln>
            <a:noFill/>
          </a:ln>
        </p:spPr>
      </p:pic>
      <p:sp>
        <p:nvSpPr>
          <p:cNvPr id="74" name="Google Shape;74;p15"/>
          <p:cNvSpPr txBox="1"/>
          <p:nvPr>
            <p:ph idx="1" type="body"/>
          </p:nvPr>
        </p:nvSpPr>
        <p:spPr>
          <a:xfrm>
            <a:off x="311700" y="11602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With a business plan of opening new stores every year, the </a:t>
            </a:r>
            <a:r>
              <a:rPr b="1" lang="en">
                <a:solidFill>
                  <a:schemeClr val="lt1"/>
                </a:solidFill>
                <a:latin typeface="Maven Pro"/>
                <a:ea typeface="Maven Pro"/>
                <a:cs typeface="Maven Pro"/>
                <a:sym typeface="Maven Pro"/>
              </a:rPr>
              <a:t>projected performance</a:t>
            </a:r>
            <a:r>
              <a:rPr lang="en">
                <a:solidFill>
                  <a:schemeClr val="lt1"/>
                </a:solidFill>
                <a:latin typeface="Maven Pro"/>
                <a:ea typeface="Maven Pro"/>
                <a:cs typeface="Maven Pro"/>
                <a:sym typeface="Maven Pro"/>
              </a:rPr>
              <a:t> of new stores is crucial to successful selection, opening, and continual </a:t>
            </a:r>
            <a:r>
              <a:rPr b="1" lang="en">
                <a:solidFill>
                  <a:schemeClr val="lt1"/>
                </a:solidFill>
                <a:latin typeface="Maven Pro"/>
                <a:ea typeface="Maven Pro"/>
                <a:cs typeface="Maven Pro"/>
                <a:sym typeface="Maven Pro"/>
              </a:rPr>
              <a:t>operations</a:t>
            </a:r>
            <a:r>
              <a:rPr lang="en">
                <a:solidFill>
                  <a:schemeClr val="lt1"/>
                </a:solidFill>
                <a:latin typeface="Maven Pro"/>
                <a:ea typeface="Maven Pro"/>
                <a:cs typeface="Maven Pro"/>
                <a:sym typeface="Maven Pro"/>
              </a:rPr>
              <a:t> of these new stores, while maintaining consistent </a:t>
            </a:r>
            <a:r>
              <a:rPr b="1" lang="en">
                <a:solidFill>
                  <a:schemeClr val="lt1"/>
                </a:solidFill>
                <a:latin typeface="Maven Pro"/>
                <a:ea typeface="Maven Pro"/>
                <a:cs typeface="Maven Pro"/>
                <a:sym typeface="Maven Pro"/>
              </a:rPr>
              <a:t>growth</a:t>
            </a:r>
            <a:r>
              <a:rPr lang="en">
                <a:solidFill>
                  <a:schemeClr val="lt1"/>
                </a:solidFill>
                <a:latin typeface="Maven Pro"/>
                <a:ea typeface="Maven Pro"/>
                <a:cs typeface="Maven Pro"/>
                <a:sym typeface="Maven Pro"/>
              </a:rPr>
              <a:t> at existing locations. Our team has been tasked with creating a </a:t>
            </a:r>
            <a:r>
              <a:rPr b="1" lang="en">
                <a:solidFill>
                  <a:schemeClr val="lt1"/>
                </a:solidFill>
                <a:latin typeface="Maven Pro"/>
                <a:ea typeface="Maven Pro"/>
                <a:cs typeface="Maven Pro"/>
                <a:sym typeface="Maven Pro"/>
              </a:rPr>
              <a:t>forecasting</a:t>
            </a:r>
            <a:r>
              <a:rPr lang="en">
                <a:solidFill>
                  <a:schemeClr val="lt1"/>
                </a:solidFill>
                <a:latin typeface="Maven Pro"/>
                <a:ea typeface="Maven Pro"/>
                <a:cs typeface="Maven Pro"/>
                <a:sym typeface="Maven Pro"/>
              </a:rPr>
              <a:t> model based on available data that will outperform the current naive model that has been running for several weeks.</a:t>
            </a:r>
            <a:endParaRPr>
              <a:solidFill>
                <a:schemeClr val="lt1"/>
              </a:solidFill>
              <a:latin typeface="Maven Pro"/>
              <a:ea typeface="Maven Pro"/>
              <a:cs typeface="Maven Pro"/>
              <a:sym typeface="Maven Pro"/>
            </a:endParaRPr>
          </a:p>
          <a:p>
            <a:pPr indent="0" lvl="0" marL="0" rtl="0" algn="l">
              <a:spcBef>
                <a:spcPts val="1200"/>
              </a:spcBef>
              <a:spcAft>
                <a:spcPts val="1200"/>
              </a:spcAft>
              <a:buNone/>
            </a:pPr>
            <a:r>
              <a:t/>
            </a:r>
            <a:endParaRPr>
              <a:solidFill>
                <a:srgbClr val="FFFFFF"/>
              </a:solidFill>
              <a:latin typeface="Maven Pro"/>
              <a:ea typeface="Maven Pro"/>
              <a:cs typeface="Maven Pro"/>
              <a:sym typeface="Maven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78" name="Shape 78"/>
        <p:cNvGrpSpPr/>
        <p:nvPr/>
      </p:nvGrpSpPr>
      <p:grpSpPr>
        <a:xfrm>
          <a:off x="0" y="0"/>
          <a:ext cx="0" cy="0"/>
          <a:chOff x="0" y="0"/>
          <a:chExt cx="0" cy="0"/>
        </a:xfrm>
      </p:grpSpPr>
      <p:sp>
        <p:nvSpPr>
          <p:cNvPr id="79" name="Google Shape;79;p16"/>
          <p:cNvSpPr/>
          <p:nvPr/>
        </p:nvSpPr>
        <p:spPr>
          <a:xfrm>
            <a:off x="-153525" y="318050"/>
            <a:ext cx="4332000" cy="680100"/>
          </a:xfrm>
          <a:prstGeom prst="rect">
            <a:avLst/>
          </a:prstGeom>
          <a:solidFill>
            <a:srgbClr val="D024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 name="Google Shape;80;p16"/>
          <p:cNvSpPr txBox="1"/>
          <p:nvPr>
            <p:ph type="title"/>
          </p:nvPr>
        </p:nvSpPr>
        <p:spPr>
          <a:xfrm>
            <a:off x="228600" y="371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Maven Pro"/>
                <a:ea typeface="Maven Pro"/>
                <a:cs typeface="Maven Pro"/>
                <a:sym typeface="Maven Pro"/>
              </a:rPr>
              <a:t>Results</a:t>
            </a:r>
            <a:endParaRPr>
              <a:solidFill>
                <a:schemeClr val="lt1"/>
              </a:solidFill>
              <a:latin typeface="Maven Pro"/>
              <a:ea typeface="Maven Pro"/>
              <a:cs typeface="Maven Pro"/>
              <a:sym typeface="Maven Pro"/>
            </a:endParaRPr>
          </a:p>
        </p:txBody>
      </p:sp>
      <p:pic>
        <p:nvPicPr>
          <p:cNvPr id="81" name="Google Shape;81;p16"/>
          <p:cNvPicPr preferRelativeResize="0"/>
          <p:nvPr/>
        </p:nvPicPr>
        <p:blipFill>
          <a:blip r:embed="rId3">
            <a:alphaModFix/>
          </a:blip>
          <a:stretch>
            <a:fillRect/>
          </a:stretch>
        </p:blipFill>
        <p:spPr>
          <a:xfrm>
            <a:off x="8177129" y="4386776"/>
            <a:ext cx="844252" cy="652548"/>
          </a:xfrm>
          <a:prstGeom prst="rect">
            <a:avLst/>
          </a:prstGeom>
          <a:noFill/>
          <a:ln>
            <a:noFill/>
          </a:ln>
        </p:spPr>
      </p:pic>
      <p:sp>
        <p:nvSpPr>
          <p:cNvPr id="82" name="Google Shape;82;p16"/>
          <p:cNvSpPr txBox="1"/>
          <p:nvPr>
            <p:ph idx="1" type="body"/>
          </p:nvPr>
        </p:nvSpPr>
        <p:spPr>
          <a:xfrm>
            <a:off x="311700" y="11602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Our team has been tasked with creating a forecasting model based on available data. These results include :</a:t>
            </a:r>
            <a:endParaRPr>
              <a:solidFill>
                <a:srgbClr val="FFFFFF"/>
              </a:solidFill>
              <a:latin typeface="Maven Pro"/>
              <a:ea typeface="Maven Pro"/>
              <a:cs typeface="Maven Pro"/>
              <a:sym typeface="Maven Pro"/>
            </a:endParaRPr>
          </a:p>
          <a:p>
            <a:pPr indent="-342900" lvl="0" marL="457200" rtl="0" algn="l">
              <a:spcBef>
                <a:spcPts val="1200"/>
              </a:spcBef>
              <a:spcAft>
                <a:spcPts val="0"/>
              </a:spcAft>
              <a:buClr>
                <a:srgbClr val="FFFFFF"/>
              </a:buClr>
              <a:buSzPts val="1800"/>
              <a:buFont typeface="Maven Pro"/>
              <a:buChar char="●"/>
            </a:pPr>
            <a:r>
              <a:rPr lang="en">
                <a:solidFill>
                  <a:srgbClr val="FFFFFF"/>
                </a:solidFill>
                <a:latin typeface="Maven Pro"/>
                <a:ea typeface="Maven Pro"/>
                <a:cs typeface="Maven Pro"/>
                <a:sym typeface="Maven Pro"/>
              </a:rPr>
              <a:t>Projection of daily revenue at the store level for the following year</a:t>
            </a:r>
            <a:br>
              <a:rPr lang="en">
                <a:solidFill>
                  <a:srgbClr val="FFFFFF"/>
                </a:solidFill>
                <a:latin typeface="Maven Pro"/>
                <a:ea typeface="Maven Pro"/>
                <a:cs typeface="Maven Pro"/>
                <a:sym typeface="Maven Pro"/>
              </a:rPr>
            </a:br>
            <a:endParaRPr>
              <a:solidFill>
                <a:srgbClr val="FFFFFF"/>
              </a:solidFill>
              <a:latin typeface="Maven Pro"/>
              <a:ea typeface="Maven Pro"/>
              <a:cs typeface="Maven Pro"/>
              <a:sym typeface="Maven Pro"/>
            </a:endParaRPr>
          </a:p>
          <a:p>
            <a:pPr indent="-342900" lvl="0" marL="457200" rtl="0" algn="l">
              <a:spcBef>
                <a:spcPts val="0"/>
              </a:spcBef>
              <a:spcAft>
                <a:spcPts val="0"/>
              </a:spcAft>
              <a:buClr>
                <a:srgbClr val="FFFFFF"/>
              </a:buClr>
              <a:buSzPts val="1800"/>
              <a:buFont typeface="Maven Pro"/>
              <a:buChar char="●"/>
            </a:pPr>
            <a:r>
              <a:rPr lang="en">
                <a:solidFill>
                  <a:srgbClr val="FFFFFF"/>
                </a:solidFill>
                <a:latin typeface="Maven Pro"/>
                <a:ea typeface="Maven Pro"/>
                <a:cs typeface="Maven Pro"/>
                <a:sym typeface="Maven Pro"/>
              </a:rPr>
              <a:t>Forecast of the daily sales of specific items such as gasoline, diesel, in-store merchandise, in-store food</a:t>
            </a:r>
            <a:br>
              <a:rPr lang="en">
                <a:solidFill>
                  <a:srgbClr val="FFFFFF"/>
                </a:solidFill>
                <a:latin typeface="Maven Pro"/>
                <a:ea typeface="Maven Pro"/>
                <a:cs typeface="Maven Pro"/>
                <a:sym typeface="Maven Pro"/>
              </a:rPr>
            </a:br>
            <a:endParaRPr>
              <a:solidFill>
                <a:srgbClr val="FFFFFF"/>
              </a:solidFill>
              <a:latin typeface="Maven Pro"/>
              <a:ea typeface="Maven Pro"/>
              <a:cs typeface="Maven Pro"/>
              <a:sym typeface="Maven Pro"/>
            </a:endParaRPr>
          </a:p>
          <a:p>
            <a:pPr indent="-342900" lvl="0" marL="457200" rtl="0" algn="l">
              <a:spcBef>
                <a:spcPts val="0"/>
              </a:spcBef>
              <a:spcAft>
                <a:spcPts val="0"/>
              </a:spcAft>
              <a:buClr>
                <a:srgbClr val="FFFFFF"/>
              </a:buClr>
              <a:buSzPts val="1800"/>
              <a:buFont typeface="Maven Pro"/>
              <a:buChar char="●"/>
            </a:pPr>
            <a:r>
              <a:rPr lang="en">
                <a:solidFill>
                  <a:srgbClr val="FFFFFF"/>
                </a:solidFill>
                <a:latin typeface="Maven Pro"/>
                <a:ea typeface="Maven Pro"/>
                <a:cs typeface="Maven Pro"/>
                <a:sym typeface="Maven Pro"/>
              </a:rPr>
              <a:t>Actual sales of each store on a given day compared to what the model predicted.</a:t>
            </a:r>
            <a:endParaRPr>
              <a:solidFill>
                <a:srgbClr val="FFFFFF"/>
              </a:solidFill>
              <a:latin typeface="Maven Pro"/>
              <a:ea typeface="Maven Pro"/>
              <a:cs typeface="Maven Pro"/>
              <a:sym typeface="Maven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86" name="Shape 86"/>
        <p:cNvGrpSpPr/>
        <p:nvPr/>
      </p:nvGrpSpPr>
      <p:grpSpPr>
        <a:xfrm>
          <a:off x="0" y="0"/>
          <a:ext cx="0" cy="0"/>
          <a:chOff x="0" y="0"/>
          <a:chExt cx="0" cy="0"/>
        </a:xfrm>
      </p:grpSpPr>
      <p:sp>
        <p:nvSpPr>
          <p:cNvPr id="87" name="Google Shape;87;p17"/>
          <p:cNvSpPr/>
          <p:nvPr/>
        </p:nvSpPr>
        <p:spPr>
          <a:xfrm>
            <a:off x="-153525" y="318050"/>
            <a:ext cx="4332000" cy="680100"/>
          </a:xfrm>
          <a:prstGeom prst="rect">
            <a:avLst/>
          </a:prstGeom>
          <a:solidFill>
            <a:srgbClr val="D024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7"/>
          <p:cNvSpPr txBox="1"/>
          <p:nvPr>
            <p:ph type="title"/>
          </p:nvPr>
        </p:nvSpPr>
        <p:spPr>
          <a:xfrm>
            <a:off x="228600" y="371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Maven Pro"/>
                <a:ea typeface="Maven Pro"/>
                <a:cs typeface="Maven Pro"/>
                <a:sym typeface="Maven Pro"/>
              </a:rPr>
              <a:t>Weekly Trends</a:t>
            </a:r>
            <a:endParaRPr>
              <a:solidFill>
                <a:schemeClr val="lt1"/>
              </a:solidFill>
              <a:latin typeface="Maven Pro"/>
              <a:ea typeface="Maven Pro"/>
              <a:cs typeface="Maven Pro"/>
              <a:sym typeface="Maven Pro"/>
            </a:endParaRPr>
          </a:p>
        </p:txBody>
      </p:sp>
      <p:sp>
        <p:nvSpPr>
          <p:cNvPr id="89" name="Google Shape;89;p17"/>
          <p:cNvSpPr txBox="1"/>
          <p:nvPr/>
        </p:nvSpPr>
        <p:spPr>
          <a:xfrm>
            <a:off x="228600" y="1274250"/>
            <a:ext cx="351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Maven Pro"/>
                <a:ea typeface="Maven Pro"/>
                <a:cs typeface="Maven Pro"/>
                <a:sym typeface="Maven Pro"/>
              </a:rPr>
              <a:t>Weekly Sales Trends:</a:t>
            </a:r>
            <a:endParaRPr sz="18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800">
              <a:solidFill>
                <a:schemeClr val="lt1"/>
              </a:solidFill>
              <a:latin typeface="Maven Pro"/>
              <a:ea typeface="Maven Pro"/>
              <a:cs typeface="Maven Pro"/>
              <a:sym typeface="Maven Pro"/>
            </a:endParaRPr>
          </a:p>
        </p:txBody>
      </p:sp>
      <p:pic>
        <p:nvPicPr>
          <p:cNvPr id="90" name="Google Shape;90;p17"/>
          <p:cNvPicPr preferRelativeResize="0"/>
          <p:nvPr/>
        </p:nvPicPr>
        <p:blipFill>
          <a:blip r:embed="rId3">
            <a:alphaModFix/>
          </a:blip>
          <a:stretch>
            <a:fillRect/>
          </a:stretch>
        </p:blipFill>
        <p:spPr>
          <a:xfrm>
            <a:off x="8177129" y="4386776"/>
            <a:ext cx="844252" cy="652548"/>
          </a:xfrm>
          <a:prstGeom prst="rect">
            <a:avLst/>
          </a:prstGeom>
          <a:noFill/>
          <a:ln>
            <a:noFill/>
          </a:ln>
        </p:spPr>
      </p:pic>
      <p:sp>
        <p:nvSpPr>
          <p:cNvPr id="91" name="Google Shape;91;p17"/>
          <p:cNvSpPr txBox="1"/>
          <p:nvPr/>
        </p:nvSpPr>
        <p:spPr>
          <a:xfrm>
            <a:off x="3476125" y="4701000"/>
            <a:ext cx="4701000" cy="44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Maven Pro"/>
                <a:ea typeface="Maven Pro"/>
                <a:cs typeface="Maven Pro"/>
                <a:sym typeface="Maven Pro"/>
              </a:rPr>
              <a:t>Day</a:t>
            </a:r>
            <a:endParaRPr sz="1800">
              <a:solidFill>
                <a:schemeClr val="lt1"/>
              </a:solidFill>
              <a:latin typeface="Maven Pro"/>
              <a:ea typeface="Maven Pro"/>
              <a:cs typeface="Maven Pro"/>
              <a:sym typeface="Maven Pro"/>
            </a:endParaRPr>
          </a:p>
        </p:txBody>
      </p:sp>
      <p:sp>
        <p:nvSpPr>
          <p:cNvPr id="92" name="Google Shape;92;p17"/>
          <p:cNvSpPr txBox="1"/>
          <p:nvPr/>
        </p:nvSpPr>
        <p:spPr>
          <a:xfrm>
            <a:off x="2978800" y="1274250"/>
            <a:ext cx="5211000" cy="44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Maven Pro"/>
                <a:ea typeface="Maven Pro"/>
                <a:cs typeface="Maven Pro"/>
                <a:sym typeface="Maven Pro"/>
              </a:rPr>
              <a:t>Amount of Sales ($ or gallons) vs Day of Week</a:t>
            </a:r>
            <a:endParaRPr sz="1800">
              <a:solidFill>
                <a:schemeClr val="lt1"/>
              </a:solidFill>
              <a:latin typeface="Maven Pro"/>
              <a:ea typeface="Maven Pro"/>
              <a:cs typeface="Maven Pro"/>
              <a:sym typeface="Maven Pro"/>
            </a:endParaRPr>
          </a:p>
        </p:txBody>
      </p:sp>
      <p:pic>
        <p:nvPicPr>
          <p:cNvPr id="93" name="Google Shape;93;p17"/>
          <p:cNvPicPr preferRelativeResize="0"/>
          <p:nvPr/>
        </p:nvPicPr>
        <p:blipFill>
          <a:blip r:embed="rId4">
            <a:alphaModFix/>
          </a:blip>
          <a:stretch>
            <a:fillRect/>
          </a:stretch>
        </p:blipFill>
        <p:spPr>
          <a:xfrm>
            <a:off x="3134950" y="1679550"/>
            <a:ext cx="5091001" cy="3051993"/>
          </a:xfrm>
          <a:prstGeom prst="rect">
            <a:avLst/>
          </a:prstGeom>
          <a:noFill/>
          <a:ln>
            <a:noFill/>
          </a:ln>
        </p:spPr>
      </p:pic>
      <p:sp>
        <p:nvSpPr>
          <p:cNvPr id="94" name="Google Shape;94;p17"/>
          <p:cNvSpPr txBox="1"/>
          <p:nvPr/>
        </p:nvSpPr>
        <p:spPr>
          <a:xfrm>
            <a:off x="3682660" y="2021070"/>
            <a:ext cx="1069200" cy="4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Indoor</a:t>
            </a:r>
            <a:endParaRPr sz="1600">
              <a:solidFill>
                <a:schemeClr val="lt1"/>
              </a:solidFill>
            </a:endParaRPr>
          </a:p>
        </p:txBody>
      </p:sp>
      <p:sp>
        <p:nvSpPr>
          <p:cNvPr id="95" name="Google Shape;95;p17"/>
          <p:cNvSpPr txBox="1"/>
          <p:nvPr/>
        </p:nvSpPr>
        <p:spPr>
          <a:xfrm>
            <a:off x="3670360" y="2338210"/>
            <a:ext cx="1339800" cy="4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Unleaded</a:t>
            </a:r>
            <a:endParaRPr sz="1600">
              <a:solidFill>
                <a:schemeClr val="lt1"/>
              </a:solidFill>
            </a:endParaRPr>
          </a:p>
        </p:txBody>
      </p:sp>
      <p:sp>
        <p:nvSpPr>
          <p:cNvPr id="96" name="Google Shape;96;p17"/>
          <p:cNvSpPr txBox="1"/>
          <p:nvPr/>
        </p:nvSpPr>
        <p:spPr>
          <a:xfrm>
            <a:off x="3682650" y="2646760"/>
            <a:ext cx="1069200" cy="4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Diesel</a:t>
            </a:r>
            <a:endParaRPr sz="1600">
              <a:solidFill>
                <a:schemeClr val="lt1"/>
              </a:solidFill>
            </a:endParaRPr>
          </a:p>
        </p:txBody>
      </p:sp>
      <p:sp>
        <p:nvSpPr>
          <p:cNvPr id="97" name="Google Shape;97;p17"/>
          <p:cNvSpPr txBox="1"/>
          <p:nvPr/>
        </p:nvSpPr>
        <p:spPr>
          <a:xfrm>
            <a:off x="3682650" y="3547952"/>
            <a:ext cx="1069200" cy="4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Food</a:t>
            </a:r>
            <a:endParaRPr sz="16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01" name="Shape 101"/>
        <p:cNvGrpSpPr/>
        <p:nvPr/>
      </p:nvGrpSpPr>
      <p:grpSpPr>
        <a:xfrm>
          <a:off x="0" y="0"/>
          <a:ext cx="0" cy="0"/>
          <a:chOff x="0" y="0"/>
          <a:chExt cx="0" cy="0"/>
        </a:xfrm>
      </p:grpSpPr>
      <p:sp>
        <p:nvSpPr>
          <p:cNvPr id="102" name="Google Shape;102;p18"/>
          <p:cNvSpPr/>
          <p:nvPr/>
        </p:nvSpPr>
        <p:spPr>
          <a:xfrm>
            <a:off x="-153525" y="318050"/>
            <a:ext cx="4332000" cy="680100"/>
          </a:xfrm>
          <a:prstGeom prst="rect">
            <a:avLst/>
          </a:prstGeom>
          <a:solidFill>
            <a:srgbClr val="D024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 name="Google Shape;103;p18"/>
          <p:cNvSpPr txBox="1"/>
          <p:nvPr>
            <p:ph type="title"/>
          </p:nvPr>
        </p:nvSpPr>
        <p:spPr>
          <a:xfrm>
            <a:off x="228600" y="371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Maven Pro"/>
                <a:ea typeface="Maven Pro"/>
                <a:cs typeface="Maven Pro"/>
                <a:sym typeface="Maven Pro"/>
              </a:rPr>
              <a:t>Weekly Trends</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b="1">
              <a:solidFill>
                <a:schemeClr val="lt1"/>
              </a:solidFill>
              <a:latin typeface="Maven Pro"/>
              <a:ea typeface="Maven Pro"/>
              <a:cs typeface="Maven Pro"/>
              <a:sym typeface="Maven Pro"/>
            </a:endParaRPr>
          </a:p>
        </p:txBody>
      </p:sp>
      <p:sp>
        <p:nvSpPr>
          <p:cNvPr id="104" name="Google Shape;104;p18"/>
          <p:cNvSpPr txBox="1"/>
          <p:nvPr/>
        </p:nvSpPr>
        <p:spPr>
          <a:xfrm>
            <a:off x="228600" y="1274250"/>
            <a:ext cx="2603700" cy="25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Maven Pro"/>
                <a:ea typeface="Maven Pro"/>
                <a:cs typeface="Maven Pro"/>
                <a:sym typeface="Maven Pro"/>
              </a:rPr>
              <a:t>Weekly Sales Trends:</a:t>
            </a:r>
            <a:endParaRPr sz="1800">
              <a:solidFill>
                <a:schemeClr val="lt1"/>
              </a:solidFill>
              <a:latin typeface="Maven Pro"/>
              <a:ea typeface="Maven Pro"/>
              <a:cs typeface="Maven Pro"/>
              <a:sym typeface="Maven Pro"/>
            </a:endParaRPr>
          </a:p>
          <a:p>
            <a:pPr indent="-342900" lvl="0" marL="457200" rtl="0" algn="l">
              <a:spcBef>
                <a:spcPts val="0"/>
              </a:spcBef>
              <a:spcAft>
                <a:spcPts val="0"/>
              </a:spcAft>
              <a:buClr>
                <a:schemeClr val="lt1"/>
              </a:buClr>
              <a:buSzPts val="1800"/>
              <a:buFont typeface="Maven Pro"/>
              <a:buChar char="●"/>
            </a:pPr>
            <a:r>
              <a:rPr lang="en" sz="1800">
                <a:solidFill>
                  <a:schemeClr val="lt1"/>
                </a:solidFill>
                <a:latin typeface="Maven Pro"/>
                <a:ea typeface="Maven Pro"/>
                <a:cs typeface="Maven Pro"/>
                <a:sym typeface="Maven Pro"/>
              </a:rPr>
              <a:t>All items struggle on weekends after a strong Friday, diesel worst of all</a:t>
            </a:r>
            <a:br>
              <a:rPr lang="en" sz="1800">
                <a:solidFill>
                  <a:schemeClr val="lt1"/>
                </a:solidFill>
                <a:latin typeface="Maven Pro"/>
                <a:ea typeface="Maven Pro"/>
                <a:cs typeface="Maven Pro"/>
                <a:sym typeface="Maven Pro"/>
              </a:rPr>
            </a:br>
            <a:endParaRPr sz="1800">
              <a:solidFill>
                <a:schemeClr val="lt1"/>
              </a:solidFill>
              <a:latin typeface="Maven Pro"/>
              <a:ea typeface="Maven Pro"/>
              <a:cs typeface="Maven Pro"/>
              <a:sym typeface="Maven Pro"/>
            </a:endParaRPr>
          </a:p>
        </p:txBody>
      </p:sp>
      <p:pic>
        <p:nvPicPr>
          <p:cNvPr id="105" name="Google Shape;105;p18"/>
          <p:cNvPicPr preferRelativeResize="0"/>
          <p:nvPr/>
        </p:nvPicPr>
        <p:blipFill>
          <a:blip r:embed="rId3">
            <a:alphaModFix/>
          </a:blip>
          <a:stretch>
            <a:fillRect/>
          </a:stretch>
        </p:blipFill>
        <p:spPr>
          <a:xfrm>
            <a:off x="8177129" y="4386776"/>
            <a:ext cx="844252" cy="652548"/>
          </a:xfrm>
          <a:prstGeom prst="rect">
            <a:avLst/>
          </a:prstGeom>
          <a:noFill/>
          <a:ln>
            <a:noFill/>
          </a:ln>
        </p:spPr>
      </p:pic>
      <p:sp>
        <p:nvSpPr>
          <p:cNvPr id="106" name="Google Shape;106;p18"/>
          <p:cNvSpPr txBox="1"/>
          <p:nvPr/>
        </p:nvSpPr>
        <p:spPr>
          <a:xfrm>
            <a:off x="3476125" y="4701000"/>
            <a:ext cx="4701000" cy="44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Maven Pro"/>
                <a:ea typeface="Maven Pro"/>
                <a:cs typeface="Maven Pro"/>
                <a:sym typeface="Maven Pro"/>
              </a:rPr>
              <a:t>Day</a:t>
            </a:r>
            <a:endParaRPr sz="1800">
              <a:solidFill>
                <a:schemeClr val="lt1"/>
              </a:solidFill>
              <a:latin typeface="Maven Pro"/>
              <a:ea typeface="Maven Pro"/>
              <a:cs typeface="Maven Pro"/>
              <a:sym typeface="Maven Pro"/>
            </a:endParaRPr>
          </a:p>
        </p:txBody>
      </p:sp>
      <p:sp>
        <p:nvSpPr>
          <p:cNvPr id="107" name="Google Shape;107;p18"/>
          <p:cNvSpPr txBox="1"/>
          <p:nvPr/>
        </p:nvSpPr>
        <p:spPr>
          <a:xfrm>
            <a:off x="2978800" y="1274250"/>
            <a:ext cx="5211000" cy="44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Maven Pro"/>
                <a:ea typeface="Maven Pro"/>
                <a:cs typeface="Maven Pro"/>
                <a:sym typeface="Maven Pro"/>
              </a:rPr>
              <a:t>Amount of Sales ($ or gallons) vs Day of Week</a:t>
            </a:r>
            <a:endParaRPr sz="1800">
              <a:solidFill>
                <a:schemeClr val="lt1"/>
              </a:solidFill>
              <a:latin typeface="Maven Pro"/>
              <a:ea typeface="Maven Pro"/>
              <a:cs typeface="Maven Pro"/>
              <a:sym typeface="Maven Pro"/>
            </a:endParaRPr>
          </a:p>
        </p:txBody>
      </p:sp>
      <p:pic>
        <p:nvPicPr>
          <p:cNvPr id="108" name="Google Shape;108;p18"/>
          <p:cNvPicPr preferRelativeResize="0"/>
          <p:nvPr/>
        </p:nvPicPr>
        <p:blipFill>
          <a:blip r:embed="rId4">
            <a:alphaModFix/>
          </a:blip>
          <a:stretch>
            <a:fillRect/>
          </a:stretch>
        </p:blipFill>
        <p:spPr>
          <a:xfrm>
            <a:off x="3134950" y="1679550"/>
            <a:ext cx="5091001" cy="3051993"/>
          </a:xfrm>
          <a:prstGeom prst="rect">
            <a:avLst/>
          </a:prstGeom>
          <a:noFill/>
          <a:ln>
            <a:noFill/>
          </a:ln>
        </p:spPr>
      </p:pic>
      <p:sp>
        <p:nvSpPr>
          <p:cNvPr id="109" name="Google Shape;109;p18"/>
          <p:cNvSpPr txBox="1"/>
          <p:nvPr/>
        </p:nvSpPr>
        <p:spPr>
          <a:xfrm>
            <a:off x="3682660" y="2021070"/>
            <a:ext cx="1069200" cy="4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Indoor</a:t>
            </a:r>
            <a:endParaRPr sz="1600">
              <a:solidFill>
                <a:schemeClr val="lt1"/>
              </a:solidFill>
            </a:endParaRPr>
          </a:p>
        </p:txBody>
      </p:sp>
      <p:sp>
        <p:nvSpPr>
          <p:cNvPr id="110" name="Google Shape;110;p18"/>
          <p:cNvSpPr txBox="1"/>
          <p:nvPr/>
        </p:nvSpPr>
        <p:spPr>
          <a:xfrm>
            <a:off x="3670360" y="2338210"/>
            <a:ext cx="1339800" cy="4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Unleaded</a:t>
            </a:r>
            <a:endParaRPr sz="1600">
              <a:solidFill>
                <a:schemeClr val="lt1"/>
              </a:solidFill>
            </a:endParaRPr>
          </a:p>
        </p:txBody>
      </p:sp>
      <p:sp>
        <p:nvSpPr>
          <p:cNvPr id="111" name="Google Shape;111;p18"/>
          <p:cNvSpPr txBox="1"/>
          <p:nvPr/>
        </p:nvSpPr>
        <p:spPr>
          <a:xfrm>
            <a:off x="3682650" y="2646760"/>
            <a:ext cx="1069200" cy="4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Diesel</a:t>
            </a:r>
            <a:endParaRPr sz="1600">
              <a:solidFill>
                <a:schemeClr val="lt1"/>
              </a:solidFill>
            </a:endParaRPr>
          </a:p>
        </p:txBody>
      </p:sp>
      <p:sp>
        <p:nvSpPr>
          <p:cNvPr id="112" name="Google Shape;112;p18"/>
          <p:cNvSpPr txBox="1"/>
          <p:nvPr/>
        </p:nvSpPr>
        <p:spPr>
          <a:xfrm>
            <a:off x="3682650" y="3547952"/>
            <a:ext cx="1069200" cy="4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Food</a:t>
            </a:r>
            <a:endParaRPr sz="1600">
              <a:solidFill>
                <a:schemeClr val="lt1"/>
              </a:solidFill>
            </a:endParaRPr>
          </a:p>
        </p:txBody>
      </p:sp>
      <p:sp>
        <p:nvSpPr>
          <p:cNvPr id="113" name="Google Shape;113;p18"/>
          <p:cNvSpPr/>
          <p:nvPr/>
        </p:nvSpPr>
        <p:spPr>
          <a:xfrm rot="2083342">
            <a:off x="6710944" y="1871495"/>
            <a:ext cx="798981" cy="399699"/>
          </a:xfrm>
          <a:prstGeom prst="notchedRightArrow">
            <a:avLst>
              <a:gd fmla="val 20033" name="adj1"/>
              <a:gd fmla="val 55368" name="adj2"/>
            </a:avLst>
          </a:prstGeom>
          <a:solidFill>
            <a:srgbClr val="D0242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114" name="Google Shape;114;p18"/>
          <p:cNvSpPr txBox="1"/>
          <p:nvPr/>
        </p:nvSpPr>
        <p:spPr>
          <a:xfrm>
            <a:off x="6540900" y="1967970"/>
            <a:ext cx="972300" cy="6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33%</a:t>
            </a:r>
            <a:endParaRPr sz="1800">
              <a:solidFill>
                <a:schemeClr val="lt1"/>
              </a:solidFill>
            </a:endParaRPr>
          </a:p>
        </p:txBody>
      </p:sp>
      <p:sp>
        <p:nvSpPr>
          <p:cNvPr id="115" name="Google Shape;115;p18"/>
          <p:cNvSpPr txBox="1"/>
          <p:nvPr/>
        </p:nvSpPr>
        <p:spPr>
          <a:xfrm>
            <a:off x="6540900" y="2694053"/>
            <a:ext cx="972300" cy="6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27</a:t>
            </a:r>
            <a:r>
              <a:rPr lang="en" sz="1800">
                <a:solidFill>
                  <a:schemeClr val="lt1"/>
                </a:solidFill>
              </a:rPr>
              <a:t>%</a:t>
            </a:r>
            <a:endParaRPr sz="1800">
              <a:solidFill>
                <a:schemeClr val="lt1"/>
              </a:solidFill>
            </a:endParaRPr>
          </a:p>
        </p:txBody>
      </p:sp>
      <p:sp>
        <p:nvSpPr>
          <p:cNvPr id="116" name="Google Shape;116;p18"/>
          <p:cNvSpPr txBox="1"/>
          <p:nvPr/>
        </p:nvSpPr>
        <p:spPr>
          <a:xfrm>
            <a:off x="6540906" y="3198253"/>
            <a:ext cx="972300" cy="6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45%</a:t>
            </a:r>
            <a:endParaRPr sz="1800">
              <a:solidFill>
                <a:schemeClr val="lt1"/>
              </a:solidFill>
            </a:endParaRPr>
          </a:p>
        </p:txBody>
      </p:sp>
      <p:sp>
        <p:nvSpPr>
          <p:cNvPr id="117" name="Google Shape;117;p18"/>
          <p:cNvSpPr txBox="1"/>
          <p:nvPr/>
        </p:nvSpPr>
        <p:spPr>
          <a:xfrm>
            <a:off x="6540906" y="3973775"/>
            <a:ext cx="972300" cy="6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42%</a:t>
            </a:r>
            <a:endParaRPr sz="18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21" name="Shape 121"/>
        <p:cNvGrpSpPr/>
        <p:nvPr/>
      </p:nvGrpSpPr>
      <p:grpSpPr>
        <a:xfrm>
          <a:off x="0" y="0"/>
          <a:ext cx="0" cy="0"/>
          <a:chOff x="0" y="0"/>
          <a:chExt cx="0" cy="0"/>
        </a:xfrm>
      </p:grpSpPr>
      <p:sp>
        <p:nvSpPr>
          <p:cNvPr id="122" name="Google Shape;122;p19"/>
          <p:cNvSpPr/>
          <p:nvPr/>
        </p:nvSpPr>
        <p:spPr>
          <a:xfrm>
            <a:off x="-153525" y="318050"/>
            <a:ext cx="4332000" cy="680100"/>
          </a:xfrm>
          <a:prstGeom prst="rect">
            <a:avLst/>
          </a:prstGeom>
          <a:solidFill>
            <a:srgbClr val="D024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 name="Google Shape;123;p19"/>
          <p:cNvSpPr txBox="1"/>
          <p:nvPr>
            <p:ph type="title"/>
          </p:nvPr>
        </p:nvSpPr>
        <p:spPr>
          <a:xfrm>
            <a:off x="228600" y="371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Maven Pro"/>
                <a:ea typeface="Maven Pro"/>
                <a:cs typeface="Maven Pro"/>
                <a:sym typeface="Maven Pro"/>
              </a:rPr>
              <a:t>Weekly Trends</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b="1">
              <a:solidFill>
                <a:schemeClr val="lt1"/>
              </a:solidFill>
              <a:latin typeface="Maven Pro"/>
              <a:ea typeface="Maven Pro"/>
              <a:cs typeface="Maven Pro"/>
              <a:sym typeface="Maven Pro"/>
            </a:endParaRPr>
          </a:p>
        </p:txBody>
      </p:sp>
      <p:sp>
        <p:nvSpPr>
          <p:cNvPr id="124" name="Google Shape;124;p19"/>
          <p:cNvSpPr txBox="1"/>
          <p:nvPr/>
        </p:nvSpPr>
        <p:spPr>
          <a:xfrm>
            <a:off x="228600" y="1274250"/>
            <a:ext cx="2695800" cy="25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Maven Pro"/>
                <a:ea typeface="Maven Pro"/>
                <a:cs typeface="Maven Pro"/>
                <a:sym typeface="Maven Pro"/>
              </a:rPr>
              <a:t>Weekly Sales Trends:</a:t>
            </a:r>
            <a:endParaRPr sz="1800">
              <a:solidFill>
                <a:schemeClr val="lt1"/>
              </a:solidFill>
              <a:latin typeface="Maven Pro"/>
              <a:ea typeface="Maven Pro"/>
              <a:cs typeface="Maven Pro"/>
              <a:sym typeface="Maven Pro"/>
            </a:endParaRPr>
          </a:p>
          <a:p>
            <a:pPr indent="-342900" lvl="0" marL="457200" rtl="0" algn="l">
              <a:spcBef>
                <a:spcPts val="0"/>
              </a:spcBef>
              <a:spcAft>
                <a:spcPts val="0"/>
              </a:spcAft>
              <a:buClr>
                <a:schemeClr val="lt1"/>
              </a:buClr>
              <a:buSzPts val="1800"/>
              <a:buFont typeface="Maven Pro"/>
              <a:buChar char="●"/>
            </a:pPr>
            <a:r>
              <a:rPr lang="en" sz="1800">
                <a:solidFill>
                  <a:schemeClr val="lt1"/>
                </a:solidFill>
                <a:latin typeface="Maven Pro"/>
                <a:ea typeface="Maven Pro"/>
                <a:cs typeface="Maven Pro"/>
                <a:sym typeface="Maven Pro"/>
              </a:rPr>
              <a:t>All items struggle on weekends after a strong Friday, diesel worst of all</a:t>
            </a:r>
            <a:br>
              <a:rPr lang="en" sz="1800">
                <a:solidFill>
                  <a:schemeClr val="lt1"/>
                </a:solidFill>
                <a:latin typeface="Maven Pro"/>
                <a:ea typeface="Maven Pro"/>
                <a:cs typeface="Maven Pro"/>
                <a:sym typeface="Maven Pro"/>
              </a:rPr>
            </a:br>
            <a:endParaRPr sz="1800">
              <a:solidFill>
                <a:schemeClr val="lt1"/>
              </a:solidFill>
              <a:latin typeface="Maven Pro"/>
              <a:ea typeface="Maven Pro"/>
              <a:cs typeface="Maven Pro"/>
              <a:sym typeface="Maven Pro"/>
            </a:endParaRPr>
          </a:p>
          <a:p>
            <a:pPr indent="-342900" lvl="0" marL="457200" rtl="0" algn="l">
              <a:spcBef>
                <a:spcPts val="0"/>
              </a:spcBef>
              <a:spcAft>
                <a:spcPts val="0"/>
              </a:spcAft>
              <a:buClr>
                <a:schemeClr val="lt1"/>
              </a:buClr>
              <a:buSzPts val="1800"/>
              <a:buFont typeface="Maven Pro"/>
              <a:buChar char="●"/>
            </a:pPr>
            <a:r>
              <a:rPr lang="en" sz="1800">
                <a:solidFill>
                  <a:schemeClr val="lt1"/>
                </a:solidFill>
                <a:latin typeface="Maven Pro"/>
                <a:ea typeface="Maven Pro"/>
                <a:cs typeface="Maven Pro"/>
                <a:sym typeface="Maven Pro"/>
              </a:rPr>
              <a:t>All items rebound on Monday</a:t>
            </a:r>
            <a:endParaRPr sz="1800">
              <a:solidFill>
                <a:schemeClr val="lt1"/>
              </a:solidFill>
              <a:latin typeface="Maven Pro"/>
              <a:ea typeface="Maven Pro"/>
              <a:cs typeface="Maven Pro"/>
              <a:sym typeface="Maven Pro"/>
            </a:endParaRPr>
          </a:p>
        </p:txBody>
      </p:sp>
      <p:pic>
        <p:nvPicPr>
          <p:cNvPr id="125" name="Google Shape;125;p19"/>
          <p:cNvPicPr preferRelativeResize="0"/>
          <p:nvPr/>
        </p:nvPicPr>
        <p:blipFill>
          <a:blip r:embed="rId3">
            <a:alphaModFix/>
          </a:blip>
          <a:stretch>
            <a:fillRect/>
          </a:stretch>
        </p:blipFill>
        <p:spPr>
          <a:xfrm>
            <a:off x="8177129" y="4386776"/>
            <a:ext cx="844252" cy="652548"/>
          </a:xfrm>
          <a:prstGeom prst="rect">
            <a:avLst/>
          </a:prstGeom>
          <a:noFill/>
          <a:ln>
            <a:noFill/>
          </a:ln>
        </p:spPr>
      </p:pic>
      <p:sp>
        <p:nvSpPr>
          <p:cNvPr id="126" name="Google Shape;126;p19"/>
          <p:cNvSpPr txBox="1"/>
          <p:nvPr/>
        </p:nvSpPr>
        <p:spPr>
          <a:xfrm>
            <a:off x="3476125" y="4701000"/>
            <a:ext cx="4701000" cy="44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Maven Pro"/>
                <a:ea typeface="Maven Pro"/>
                <a:cs typeface="Maven Pro"/>
                <a:sym typeface="Maven Pro"/>
              </a:rPr>
              <a:t>Day</a:t>
            </a:r>
            <a:endParaRPr sz="1800">
              <a:solidFill>
                <a:schemeClr val="lt1"/>
              </a:solidFill>
              <a:latin typeface="Maven Pro"/>
              <a:ea typeface="Maven Pro"/>
              <a:cs typeface="Maven Pro"/>
              <a:sym typeface="Maven Pro"/>
            </a:endParaRPr>
          </a:p>
        </p:txBody>
      </p:sp>
      <p:sp>
        <p:nvSpPr>
          <p:cNvPr id="127" name="Google Shape;127;p19"/>
          <p:cNvSpPr txBox="1"/>
          <p:nvPr/>
        </p:nvSpPr>
        <p:spPr>
          <a:xfrm>
            <a:off x="2978800" y="1274250"/>
            <a:ext cx="5211000" cy="44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Maven Pro"/>
                <a:ea typeface="Maven Pro"/>
                <a:cs typeface="Maven Pro"/>
                <a:sym typeface="Maven Pro"/>
              </a:rPr>
              <a:t>Amount of Sales ($ or gallons) vs Day of Week</a:t>
            </a:r>
            <a:endParaRPr sz="1800">
              <a:solidFill>
                <a:schemeClr val="lt1"/>
              </a:solidFill>
              <a:latin typeface="Maven Pro"/>
              <a:ea typeface="Maven Pro"/>
              <a:cs typeface="Maven Pro"/>
              <a:sym typeface="Maven Pro"/>
            </a:endParaRPr>
          </a:p>
        </p:txBody>
      </p:sp>
      <p:pic>
        <p:nvPicPr>
          <p:cNvPr id="128" name="Google Shape;128;p19"/>
          <p:cNvPicPr preferRelativeResize="0"/>
          <p:nvPr/>
        </p:nvPicPr>
        <p:blipFill>
          <a:blip r:embed="rId4">
            <a:alphaModFix/>
          </a:blip>
          <a:stretch>
            <a:fillRect/>
          </a:stretch>
        </p:blipFill>
        <p:spPr>
          <a:xfrm>
            <a:off x="3134950" y="1679550"/>
            <a:ext cx="5091001" cy="3051993"/>
          </a:xfrm>
          <a:prstGeom prst="rect">
            <a:avLst/>
          </a:prstGeom>
          <a:noFill/>
          <a:ln>
            <a:noFill/>
          </a:ln>
        </p:spPr>
      </p:pic>
      <p:sp>
        <p:nvSpPr>
          <p:cNvPr id="129" name="Google Shape;129;p19"/>
          <p:cNvSpPr txBox="1"/>
          <p:nvPr/>
        </p:nvSpPr>
        <p:spPr>
          <a:xfrm>
            <a:off x="3682660" y="2021070"/>
            <a:ext cx="1069200" cy="4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Indoor</a:t>
            </a:r>
            <a:endParaRPr sz="1600">
              <a:solidFill>
                <a:schemeClr val="lt1"/>
              </a:solidFill>
            </a:endParaRPr>
          </a:p>
        </p:txBody>
      </p:sp>
      <p:sp>
        <p:nvSpPr>
          <p:cNvPr id="130" name="Google Shape;130;p19"/>
          <p:cNvSpPr txBox="1"/>
          <p:nvPr/>
        </p:nvSpPr>
        <p:spPr>
          <a:xfrm>
            <a:off x="3670360" y="2338210"/>
            <a:ext cx="1339800" cy="4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Unleaded</a:t>
            </a:r>
            <a:endParaRPr sz="1600">
              <a:solidFill>
                <a:schemeClr val="lt1"/>
              </a:solidFill>
            </a:endParaRPr>
          </a:p>
        </p:txBody>
      </p:sp>
      <p:sp>
        <p:nvSpPr>
          <p:cNvPr id="131" name="Google Shape;131;p19"/>
          <p:cNvSpPr txBox="1"/>
          <p:nvPr/>
        </p:nvSpPr>
        <p:spPr>
          <a:xfrm>
            <a:off x="3682650" y="2646760"/>
            <a:ext cx="1069200" cy="4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Diesel</a:t>
            </a:r>
            <a:endParaRPr sz="1600">
              <a:solidFill>
                <a:schemeClr val="lt1"/>
              </a:solidFill>
            </a:endParaRPr>
          </a:p>
        </p:txBody>
      </p:sp>
      <p:sp>
        <p:nvSpPr>
          <p:cNvPr id="132" name="Google Shape;132;p19"/>
          <p:cNvSpPr txBox="1"/>
          <p:nvPr/>
        </p:nvSpPr>
        <p:spPr>
          <a:xfrm>
            <a:off x="3682650" y="3547952"/>
            <a:ext cx="1069200" cy="4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Food</a:t>
            </a:r>
            <a:endParaRPr sz="1600">
              <a:solidFill>
                <a:schemeClr val="lt1"/>
              </a:solidFill>
            </a:endParaRPr>
          </a:p>
        </p:txBody>
      </p:sp>
      <p:sp>
        <p:nvSpPr>
          <p:cNvPr id="133" name="Google Shape;133;p19"/>
          <p:cNvSpPr/>
          <p:nvPr/>
        </p:nvSpPr>
        <p:spPr>
          <a:xfrm rot="-2701826">
            <a:off x="6861939" y="1969303"/>
            <a:ext cx="798889" cy="399657"/>
          </a:xfrm>
          <a:prstGeom prst="notchedRightArrow">
            <a:avLst>
              <a:gd fmla="val 20033" name="adj1"/>
              <a:gd fmla="val 55368" name="adj2"/>
            </a:avLst>
          </a:prstGeom>
          <a:solidFill>
            <a:srgbClr val="6AA84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134" name="Google Shape;134;p19"/>
          <p:cNvSpPr txBox="1"/>
          <p:nvPr/>
        </p:nvSpPr>
        <p:spPr>
          <a:xfrm>
            <a:off x="7520740" y="1902276"/>
            <a:ext cx="972300" cy="6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24</a:t>
            </a:r>
            <a:r>
              <a:rPr lang="en" sz="1800">
                <a:solidFill>
                  <a:schemeClr val="lt1"/>
                </a:solidFill>
              </a:rPr>
              <a:t>%</a:t>
            </a:r>
            <a:endParaRPr sz="1800">
              <a:solidFill>
                <a:schemeClr val="lt1"/>
              </a:solidFill>
            </a:endParaRPr>
          </a:p>
        </p:txBody>
      </p:sp>
      <p:sp>
        <p:nvSpPr>
          <p:cNvPr id="135" name="Google Shape;135;p19"/>
          <p:cNvSpPr txBox="1"/>
          <p:nvPr/>
        </p:nvSpPr>
        <p:spPr>
          <a:xfrm>
            <a:off x="7520740" y="3270937"/>
            <a:ext cx="972300" cy="6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88%</a:t>
            </a:r>
            <a:endParaRPr sz="1800">
              <a:solidFill>
                <a:schemeClr val="lt1"/>
              </a:solidFill>
            </a:endParaRPr>
          </a:p>
        </p:txBody>
      </p:sp>
      <p:sp>
        <p:nvSpPr>
          <p:cNvPr id="136" name="Google Shape;136;p19"/>
          <p:cNvSpPr txBox="1"/>
          <p:nvPr/>
        </p:nvSpPr>
        <p:spPr>
          <a:xfrm>
            <a:off x="7520740" y="3894544"/>
            <a:ext cx="972300" cy="6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53%</a:t>
            </a:r>
            <a:endParaRPr sz="1800">
              <a:solidFill>
                <a:schemeClr val="lt1"/>
              </a:solidFill>
            </a:endParaRPr>
          </a:p>
        </p:txBody>
      </p:sp>
      <p:sp>
        <p:nvSpPr>
          <p:cNvPr id="137" name="Google Shape;137;p19"/>
          <p:cNvSpPr txBox="1"/>
          <p:nvPr/>
        </p:nvSpPr>
        <p:spPr>
          <a:xfrm>
            <a:off x="7520740" y="2646751"/>
            <a:ext cx="972300" cy="6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17</a:t>
            </a:r>
            <a:r>
              <a:rPr lang="en" sz="1800">
                <a:solidFill>
                  <a:schemeClr val="lt1"/>
                </a:solidFill>
              </a:rPr>
              <a:t>%</a:t>
            </a:r>
            <a:endParaRPr sz="18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1" name="Shape 141"/>
        <p:cNvGrpSpPr/>
        <p:nvPr/>
      </p:nvGrpSpPr>
      <p:grpSpPr>
        <a:xfrm>
          <a:off x="0" y="0"/>
          <a:ext cx="0" cy="0"/>
          <a:chOff x="0" y="0"/>
          <a:chExt cx="0" cy="0"/>
        </a:xfrm>
      </p:grpSpPr>
      <p:pic>
        <p:nvPicPr>
          <p:cNvPr id="142" name="Google Shape;142;p20"/>
          <p:cNvPicPr preferRelativeResize="0"/>
          <p:nvPr/>
        </p:nvPicPr>
        <p:blipFill>
          <a:blip r:embed="rId3">
            <a:alphaModFix/>
          </a:blip>
          <a:stretch>
            <a:fillRect/>
          </a:stretch>
        </p:blipFill>
        <p:spPr>
          <a:xfrm>
            <a:off x="228600" y="1360900"/>
            <a:ext cx="8023550" cy="3722649"/>
          </a:xfrm>
          <a:prstGeom prst="rect">
            <a:avLst/>
          </a:prstGeom>
          <a:noFill/>
          <a:ln>
            <a:noFill/>
          </a:ln>
        </p:spPr>
      </p:pic>
      <p:pic>
        <p:nvPicPr>
          <p:cNvPr id="143" name="Google Shape;143;p20"/>
          <p:cNvPicPr preferRelativeResize="0"/>
          <p:nvPr/>
        </p:nvPicPr>
        <p:blipFill>
          <a:blip r:embed="rId4">
            <a:alphaModFix/>
          </a:blip>
          <a:stretch>
            <a:fillRect/>
          </a:stretch>
        </p:blipFill>
        <p:spPr>
          <a:xfrm>
            <a:off x="8177129" y="4386776"/>
            <a:ext cx="844252" cy="652548"/>
          </a:xfrm>
          <a:prstGeom prst="rect">
            <a:avLst/>
          </a:prstGeom>
          <a:noFill/>
          <a:ln>
            <a:noFill/>
          </a:ln>
        </p:spPr>
      </p:pic>
      <p:sp>
        <p:nvSpPr>
          <p:cNvPr id="144" name="Google Shape;144;p20"/>
          <p:cNvSpPr/>
          <p:nvPr/>
        </p:nvSpPr>
        <p:spPr>
          <a:xfrm>
            <a:off x="-153525" y="318050"/>
            <a:ext cx="4332000" cy="680100"/>
          </a:xfrm>
          <a:prstGeom prst="rect">
            <a:avLst/>
          </a:prstGeom>
          <a:solidFill>
            <a:srgbClr val="D0242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20"/>
          <p:cNvSpPr txBox="1"/>
          <p:nvPr/>
        </p:nvSpPr>
        <p:spPr>
          <a:xfrm>
            <a:off x="228600" y="350300"/>
            <a:ext cx="4038600" cy="5694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2500">
                <a:solidFill>
                  <a:schemeClr val="lt1"/>
                </a:solidFill>
                <a:latin typeface="Maven Pro"/>
                <a:ea typeface="Maven Pro"/>
                <a:cs typeface="Maven Pro"/>
                <a:sym typeface="Maven Pro"/>
              </a:rPr>
              <a:t>Seasonal Trends</a:t>
            </a:r>
            <a:endParaRPr sz="2500">
              <a:solidFill>
                <a:schemeClr val="dk2"/>
              </a:solidFill>
              <a:latin typeface="Maven Pro"/>
              <a:ea typeface="Maven Pro"/>
              <a:cs typeface="Maven Pro"/>
              <a:sym typeface="Maven Pro"/>
            </a:endParaRPr>
          </a:p>
        </p:txBody>
      </p:sp>
      <p:pic>
        <p:nvPicPr>
          <p:cNvPr id="146" name="Google Shape;146;p20"/>
          <p:cNvPicPr preferRelativeResize="0"/>
          <p:nvPr/>
        </p:nvPicPr>
        <p:blipFill rotWithShape="1">
          <a:blip r:embed="rId5">
            <a:alphaModFix/>
          </a:blip>
          <a:srcRect b="113490" l="27529" r="-27530" t="-113490"/>
          <a:stretch/>
        </p:blipFill>
        <p:spPr>
          <a:xfrm>
            <a:off x="2871788" y="2057400"/>
            <a:ext cx="3705225" cy="1333500"/>
          </a:xfrm>
          <a:prstGeom prst="rect">
            <a:avLst/>
          </a:prstGeom>
          <a:noFill/>
          <a:ln>
            <a:noFill/>
          </a:ln>
        </p:spPr>
      </p:pic>
      <p:sp>
        <p:nvSpPr>
          <p:cNvPr id="147" name="Google Shape;147;p20"/>
          <p:cNvSpPr txBox="1"/>
          <p:nvPr/>
        </p:nvSpPr>
        <p:spPr>
          <a:xfrm>
            <a:off x="1634875" y="995900"/>
            <a:ext cx="5211000" cy="44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Maven Pro"/>
                <a:ea typeface="Maven Pro"/>
                <a:cs typeface="Maven Pro"/>
                <a:sym typeface="Maven Pro"/>
              </a:rPr>
              <a:t>Amount of Sales ($ or gallons) vs Month of Year</a:t>
            </a:r>
            <a:endParaRPr sz="1800">
              <a:solidFill>
                <a:schemeClr val="lt1"/>
              </a:solidFill>
              <a:latin typeface="Maven Pro"/>
              <a:ea typeface="Maven Pro"/>
              <a:cs typeface="Maven Pro"/>
              <a:sym typeface="Maven Pro"/>
            </a:endParaRPr>
          </a:p>
        </p:txBody>
      </p:sp>
      <p:sp>
        <p:nvSpPr>
          <p:cNvPr id="148" name="Google Shape;148;p20"/>
          <p:cNvSpPr txBox="1"/>
          <p:nvPr/>
        </p:nvSpPr>
        <p:spPr>
          <a:xfrm>
            <a:off x="867185" y="2104032"/>
            <a:ext cx="1069200" cy="4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Indoor</a:t>
            </a:r>
            <a:endParaRPr sz="1600">
              <a:solidFill>
                <a:schemeClr val="lt1"/>
              </a:solidFill>
            </a:endParaRPr>
          </a:p>
        </p:txBody>
      </p:sp>
      <p:sp>
        <p:nvSpPr>
          <p:cNvPr id="149" name="Google Shape;149;p20"/>
          <p:cNvSpPr txBox="1"/>
          <p:nvPr/>
        </p:nvSpPr>
        <p:spPr>
          <a:xfrm>
            <a:off x="875589" y="2701870"/>
            <a:ext cx="1069200" cy="4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Unleaded</a:t>
            </a:r>
            <a:endParaRPr sz="1600">
              <a:solidFill>
                <a:schemeClr val="lt1"/>
              </a:solidFill>
            </a:endParaRPr>
          </a:p>
        </p:txBody>
      </p:sp>
      <p:sp>
        <p:nvSpPr>
          <p:cNvPr id="150" name="Google Shape;150;p20"/>
          <p:cNvSpPr txBox="1"/>
          <p:nvPr/>
        </p:nvSpPr>
        <p:spPr>
          <a:xfrm>
            <a:off x="875610" y="3329117"/>
            <a:ext cx="1069200" cy="4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Diesel</a:t>
            </a:r>
            <a:endParaRPr sz="1600">
              <a:solidFill>
                <a:schemeClr val="lt1"/>
              </a:solidFill>
            </a:endParaRPr>
          </a:p>
        </p:txBody>
      </p:sp>
      <p:sp>
        <p:nvSpPr>
          <p:cNvPr id="151" name="Google Shape;151;p20"/>
          <p:cNvSpPr txBox="1"/>
          <p:nvPr/>
        </p:nvSpPr>
        <p:spPr>
          <a:xfrm>
            <a:off x="877833" y="3863916"/>
            <a:ext cx="1069200" cy="4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Food</a:t>
            </a:r>
            <a:endParaRPr sz="1600">
              <a:solidFill>
                <a:schemeClr val="lt1"/>
              </a:solidFill>
            </a:endParaRPr>
          </a:p>
        </p:txBody>
      </p:sp>
      <p:sp>
        <p:nvSpPr>
          <p:cNvPr id="152" name="Google Shape;152;p20"/>
          <p:cNvSpPr/>
          <p:nvPr/>
        </p:nvSpPr>
        <p:spPr>
          <a:xfrm>
            <a:off x="108275" y="1340775"/>
            <a:ext cx="159600" cy="3802800"/>
          </a:xfrm>
          <a:prstGeom prst="rect">
            <a:avLst/>
          </a:prstGeom>
          <a:solidFill>
            <a:srgbClr val="21212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56" name="Shape 156"/>
        <p:cNvGrpSpPr/>
        <p:nvPr/>
      </p:nvGrpSpPr>
      <p:grpSpPr>
        <a:xfrm>
          <a:off x="0" y="0"/>
          <a:ext cx="0" cy="0"/>
          <a:chOff x="0" y="0"/>
          <a:chExt cx="0" cy="0"/>
        </a:xfrm>
      </p:grpSpPr>
      <p:pic>
        <p:nvPicPr>
          <p:cNvPr id="157" name="Google Shape;157;p21"/>
          <p:cNvPicPr preferRelativeResize="0"/>
          <p:nvPr/>
        </p:nvPicPr>
        <p:blipFill>
          <a:blip r:embed="rId3">
            <a:alphaModFix/>
          </a:blip>
          <a:stretch>
            <a:fillRect/>
          </a:stretch>
        </p:blipFill>
        <p:spPr>
          <a:xfrm>
            <a:off x="-266351" y="-483475"/>
            <a:ext cx="9676698" cy="6449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CE202E"/>
      </a:dk1>
      <a:lt1>
        <a:srgbClr val="FFFFFF"/>
      </a:lt1>
      <a:dk2>
        <a:srgbClr val="1B1725"/>
      </a:dk2>
      <a:lt2>
        <a:srgbClr val="498467"/>
      </a:lt2>
      <a:accent1>
        <a:srgbClr val="689689"/>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